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1"/>
  </p:sldMasterIdLst>
  <p:notesMasterIdLst>
    <p:notesMasterId r:id="rId24"/>
  </p:notesMasterIdLst>
  <p:handoutMasterIdLst>
    <p:handoutMasterId r:id="rId25"/>
  </p:handoutMasterIdLst>
  <p:sldIdLst>
    <p:sldId id="259" r:id="rId2"/>
    <p:sldId id="261" r:id="rId3"/>
    <p:sldId id="262" r:id="rId4"/>
    <p:sldId id="263" r:id="rId5"/>
    <p:sldId id="264" r:id="rId6"/>
    <p:sldId id="265" r:id="rId7"/>
    <p:sldId id="266" r:id="rId8"/>
    <p:sldId id="269" r:id="rId9"/>
    <p:sldId id="274" r:id="rId10"/>
    <p:sldId id="295" r:id="rId11"/>
    <p:sldId id="276" r:id="rId12"/>
    <p:sldId id="293" r:id="rId13"/>
    <p:sldId id="294" r:id="rId14"/>
    <p:sldId id="282" r:id="rId15"/>
    <p:sldId id="283" r:id="rId16"/>
    <p:sldId id="292" r:id="rId17"/>
    <p:sldId id="284" r:id="rId18"/>
    <p:sldId id="285" r:id="rId19"/>
    <p:sldId id="286" r:id="rId20"/>
    <p:sldId id="287" r:id="rId21"/>
    <p:sldId id="288" r:id="rId22"/>
    <p:sldId id="27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a:srgbClr val="DCEDA9"/>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71" autoAdjust="0"/>
    <p:restoredTop sz="63399" autoAdjust="0"/>
  </p:normalViewPr>
  <p:slideViewPr>
    <p:cSldViewPr snapToGrid="0">
      <p:cViewPr varScale="1">
        <p:scale>
          <a:sx n="45" d="100"/>
          <a:sy n="45" d="100"/>
        </p:scale>
        <p:origin x="1702" y="31"/>
      </p:cViewPr>
      <p:guideLst>
        <p:guide orient="horz" pos="2160"/>
        <p:guide pos="2880"/>
      </p:guideLst>
    </p:cSldViewPr>
  </p:slideViewPr>
  <p:notesTextViewPr>
    <p:cViewPr>
      <p:scale>
        <a:sx n="1" d="1"/>
        <a:sy n="1" d="1"/>
      </p:scale>
      <p:origin x="0" y="0"/>
    </p:cViewPr>
  </p:notesTextViewPr>
  <p:notesViewPr>
    <p:cSldViewPr snapToGrid="0">
      <p:cViewPr varScale="1">
        <p:scale>
          <a:sx n="80" d="100"/>
          <a:sy n="80" d="100"/>
        </p:scale>
        <p:origin x="3408"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D09C50DA-97B7-4FBD-A5B9-B358379DA0AF}"/>
    <pc:docChg chg="modSld">
      <pc:chgData name="" userId="" providerId="" clId="Web-{D09C50DA-97B7-4FBD-A5B9-B358379DA0AF}" dt="2019-03-19T12:24:24.345" v="2" actId="20577"/>
      <pc:docMkLst>
        <pc:docMk/>
      </pc:docMkLst>
      <pc:sldChg chg="modSp">
        <pc:chgData name="" userId="" providerId="" clId="Web-{D09C50DA-97B7-4FBD-A5B9-B358379DA0AF}" dt="2019-03-19T12:24:19.673" v="0" actId="20577"/>
        <pc:sldMkLst>
          <pc:docMk/>
          <pc:sldMk cId="3944190156" sldId="261"/>
        </pc:sldMkLst>
        <pc:spChg chg="mod">
          <ac:chgData name="" userId="" providerId="" clId="Web-{D09C50DA-97B7-4FBD-A5B9-B358379DA0AF}" dt="2019-03-19T12:24:19.673" v="0" actId="20577"/>
          <ac:spMkLst>
            <pc:docMk/>
            <pc:sldMk cId="3944190156" sldId="261"/>
            <ac:spMk id="6"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4A1C97-9F20-4273-A5E4-E44FACEC9FFA}" type="doc">
      <dgm:prSet loTypeId="urn:microsoft.com/office/officeart/2005/8/layout/venn1" loCatId="relationship" qsTypeId="urn:microsoft.com/office/officeart/2005/8/quickstyle/simple1" qsCatId="simple" csTypeId="urn:microsoft.com/office/officeart/2005/8/colors/colorful3" csCatId="colorful" phldr="1"/>
      <dgm:spPr/>
    </dgm:pt>
    <dgm:pt modelId="{711129D0-86CB-4C98-8990-025E2D1BC577}">
      <dgm:prSet phldrT="[Text]" custT="1"/>
      <dgm:spPr/>
      <dgm:t>
        <a:bodyPr/>
        <a:lstStyle/>
        <a:p>
          <a:r>
            <a:rPr lang="en-AU" sz="2800" b="1" dirty="0"/>
            <a:t>Laws and regulations</a:t>
          </a:r>
        </a:p>
      </dgm:t>
    </dgm:pt>
    <dgm:pt modelId="{1D451E12-44FC-4396-B8AF-3030376DAFD6}" type="parTrans" cxnId="{141D524F-AE74-4C95-9C71-F09A0B0DE324}">
      <dgm:prSet/>
      <dgm:spPr/>
      <dgm:t>
        <a:bodyPr/>
        <a:lstStyle/>
        <a:p>
          <a:endParaRPr lang="en-AU"/>
        </a:p>
      </dgm:t>
    </dgm:pt>
    <dgm:pt modelId="{7E295665-AD93-47EE-806D-8170FC1B2061}" type="sibTrans" cxnId="{141D524F-AE74-4C95-9C71-F09A0B0DE324}">
      <dgm:prSet/>
      <dgm:spPr/>
      <dgm:t>
        <a:bodyPr/>
        <a:lstStyle/>
        <a:p>
          <a:endParaRPr lang="en-AU"/>
        </a:p>
      </dgm:t>
    </dgm:pt>
    <dgm:pt modelId="{BC01E524-8277-4533-9C9F-9BC755210066}">
      <dgm:prSet phldrT="[Text]" custT="1"/>
      <dgm:spPr/>
      <dgm:t>
        <a:bodyPr/>
        <a:lstStyle/>
        <a:p>
          <a:r>
            <a:rPr lang="en-AU" sz="2800" b="1" dirty="0"/>
            <a:t>Compliance &amp; enforcement</a:t>
          </a:r>
        </a:p>
      </dgm:t>
    </dgm:pt>
    <dgm:pt modelId="{A19074C1-6076-41EB-BBCE-A0AA71C739F0}" type="parTrans" cxnId="{4A4B8D7A-BBF5-48C1-9401-61A427FBEBC3}">
      <dgm:prSet/>
      <dgm:spPr/>
      <dgm:t>
        <a:bodyPr/>
        <a:lstStyle/>
        <a:p>
          <a:endParaRPr lang="en-AU"/>
        </a:p>
      </dgm:t>
    </dgm:pt>
    <dgm:pt modelId="{3BF191D9-5CFD-40E9-9B30-7EFD9A1B0D24}" type="sibTrans" cxnId="{4A4B8D7A-BBF5-48C1-9401-61A427FBEBC3}">
      <dgm:prSet/>
      <dgm:spPr/>
      <dgm:t>
        <a:bodyPr/>
        <a:lstStyle/>
        <a:p>
          <a:endParaRPr lang="en-AU"/>
        </a:p>
      </dgm:t>
    </dgm:pt>
    <dgm:pt modelId="{01CE684B-CA3B-490A-A7D2-464B5D2D6644}">
      <dgm:prSet phldrT="[Text]" custT="1"/>
      <dgm:spPr/>
      <dgm:t>
        <a:bodyPr/>
        <a:lstStyle/>
        <a:p>
          <a:r>
            <a:rPr lang="en-AU" sz="2800" b="1" dirty="0"/>
            <a:t>Data &amp; information</a:t>
          </a:r>
        </a:p>
      </dgm:t>
    </dgm:pt>
    <dgm:pt modelId="{0849C3A2-7FFE-4165-925A-EEBEB61A38E9}" type="parTrans" cxnId="{E785BFF6-9FEF-4030-A729-A314CA404669}">
      <dgm:prSet/>
      <dgm:spPr/>
      <dgm:t>
        <a:bodyPr/>
        <a:lstStyle/>
        <a:p>
          <a:endParaRPr lang="en-AU"/>
        </a:p>
      </dgm:t>
    </dgm:pt>
    <dgm:pt modelId="{9E5BB07B-CA21-484B-841E-8B7D984C3EAD}" type="sibTrans" cxnId="{E785BFF6-9FEF-4030-A729-A314CA404669}">
      <dgm:prSet/>
      <dgm:spPr/>
      <dgm:t>
        <a:bodyPr/>
        <a:lstStyle/>
        <a:p>
          <a:endParaRPr lang="en-AU"/>
        </a:p>
      </dgm:t>
    </dgm:pt>
    <dgm:pt modelId="{37EEF5F4-6589-4906-B0AE-C679C9AD7710}">
      <dgm:prSet phldrT="[Text]" custT="1"/>
      <dgm:spPr/>
      <dgm:t>
        <a:bodyPr/>
        <a:lstStyle/>
        <a:p>
          <a:r>
            <a:rPr lang="en-AU" sz="2800" b="1" dirty="0"/>
            <a:t>Policy &amp; planning</a:t>
          </a:r>
        </a:p>
      </dgm:t>
    </dgm:pt>
    <dgm:pt modelId="{10DEE2B7-39F8-4219-BEEF-4B4EE52CAEC0}" type="parTrans" cxnId="{89DE1D2D-F36D-450A-A065-0604F346DB6E}">
      <dgm:prSet/>
      <dgm:spPr/>
      <dgm:t>
        <a:bodyPr/>
        <a:lstStyle/>
        <a:p>
          <a:endParaRPr lang="en-AU"/>
        </a:p>
      </dgm:t>
    </dgm:pt>
    <dgm:pt modelId="{EE43E320-CB0D-49D8-A4C6-3228B8605A08}" type="sibTrans" cxnId="{89DE1D2D-F36D-450A-A065-0604F346DB6E}">
      <dgm:prSet/>
      <dgm:spPr/>
      <dgm:t>
        <a:bodyPr/>
        <a:lstStyle/>
        <a:p>
          <a:endParaRPr lang="en-AU"/>
        </a:p>
      </dgm:t>
    </dgm:pt>
    <dgm:pt modelId="{77E45CC2-5B69-4F78-AC5E-7F7DF4A1ACFC}">
      <dgm:prSet phldrT="[Text]" custT="1"/>
      <dgm:spPr/>
      <dgm:t>
        <a:bodyPr/>
        <a:lstStyle/>
        <a:p>
          <a:r>
            <a:rPr lang="en-AU" sz="2800" b="1" dirty="0"/>
            <a:t>Stakeholder engagement</a:t>
          </a:r>
        </a:p>
      </dgm:t>
    </dgm:pt>
    <dgm:pt modelId="{C3498455-B415-41BB-867C-577FEA0780B5}" type="parTrans" cxnId="{D8CDFA6A-4FFC-4474-9CD7-23A54363AB61}">
      <dgm:prSet/>
      <dgm:spPr/>
      <dgm:t>
        <a:bodyPr/>
        <a:lstStyle/>
        <a:p>
          <a:endParaRPr lang="en-AU"/>
        </a:p>
      </dgm:t>
    </dgm:pt>
    <dgm:pt modelId="{D7A2BA7D-BE8A-4A4C-B71E-371DE1DE77AB}" type="sibTrans" cxnId="{D8CDFA6A-4FFC-4474-9CD7-23A54363AB61}">
      <dgm:prSet/>
      <dgm:spPr/>
      <dgm:t>
        <a:bodyPr/>
        <a:lstStyle/>
        <a:p>
          <a:endParaRPr lang="en-AU"/>
        </a:p>
      </dgm:t>
    </dgm:pt>
    <dgm:pt modelId="{EC7BC5AE-E90A-4E45-A4B6-F152EE7B8D70}" type="pres">
      <dgm:prSet presAssocID="{C84A1C97-9F20-4273-A5E4-E44FACEC9FFA}" presName="compositeShape" presStyleCnt="0">
        <dgm:presLayoutVars>
          <dgm:chMax val="7"/>
          <dgm:dir/>
          <dgm:resizeHandles val="exact"/>
        </dgm:presLayoutVars>
      </dgm:prSet>
      <dgm:spPr/>
    </dgm:pt>
    <dgm:pt modelId="{3CECA379-0B55-446E-9E3C-A14DAB3897E3}" type="pres">
      <dgm:prSet presAssocID="{711129D0-86CB-4C98-8990-025E2D1BC577}" presName="circ1" presStyleLbl="vennNode1" presStyleIdx="0" presStyleCnt="5" custScaleX="162465" custScaleY="165931" custLinFactNeighborX="371" custLinFactNeighborY="-42102"/>
      <dgm:spPr/>
    </dgm:pt>
    <dgm:pt modelId="{4A7937B0-D47A-438C-A214-88D14BB627CF}" type="pres">
      <dgm:prSet presAssocID="{711129D0-86CB-4C98-8990-025E2D1BC577}" presName="circ1Tx" presStyleLbl="revTx" presStyleIdx="0" presStyleCnt="0" custScaleX="203655" custScaleY="65234" custLinFactNeighborX="85818" custLinFactNeighborY="24840">
        <dgm:presLayoutVars>
          <dgm:chMax val="0"/>
          <dgm:chPref val="0"/>
          <dgm:bulletEnabled val="1"/>
        </dgm:presLayoutVars>
      </dgm:prSet>
      <dgm:spPr/>
      <dgm:t>
        <a:bodyPr/>
        <a:lstStyle/>
        <a:p>
          <a:endParaRPr lang="en-GB"/>
        </a:p>
      </dgm:t>
    </dgm:pt>
    <dgm:pt modelId="{41FC1796-71DE-4561-887B-403E441A16A2}" type="pres">
      <dgm:prSet presAssocID="{BC01E524-8277-4533-9C9F-9BC755210066}" presName="circ2" presStyleLbl="vennNode1" presStyleIdx="1" presStyleCnt="5" custScaleX="162465" custScaleY="165931" custLinFactNeighborX="-3889" custLinFactNeighborY="-9728"/>
      <dgm:spPr>
        <a:solidFill>
          <a:schemeClr val="accent4">
            <a:lumMod val="50000"/>
            <a:alpha val="50000"/>
          </a:schemeClr>
        </a:solidFill>
      </dgm:spPr>
    </dgm:pt>
    <dgm:pt modelId="{11C3AF89-E62F-4EBF-A5F4-D80D62FF51F1}" type="pres">
      <dgm:prSet presAssocID="{BC01E524-8277-4533-9C9F-9BC755210066}" presName="circ2Tx" presStyleLbl="revTx" presStyleIdx="0" presStyleCnt="0" custScaleX="150126" custLinFactNeighborX="-424" custLinFactNeighborY="68659">
        <dgm:presLayoutVars>
          <dgm:chMax val="0"/>
          <dgm:chPref val="0"/>
          <dgm:bulletEnabled val="1"/>
        </dgm:presLayoutVars>
      </dgm:prSet>
      <dgm:spPr/>
      <dgm:t>
        <a:bodyPr/>
        <a:lstStyle/>
        <a:p>
          <a:endParaRPr lang="en-GB"/>
        </a:p>
      </dgm:t>
    </dgm:pt>
    <dgm:pt modelId="{4F02129D-48CE-407B-91B3-C94F3DCCA2F3}" type="pres">
      <dgm:prSet presAssocID="{37EEF5F4-6589-4906-B0AE-C679C9AD7710}" presName="circ3" presStyleLbl="vennNode1" presStyleIdx="2" presStyleCnt="5" custScaleX="162465" custScaleY="165931" custLinFactNeighborX="-43808" custLinFactNeighborY="558"/>
      <dgm:spPr>
        <a:solidFill>
          <a:schemeClr val="accent4">
            <a:lumMod val="60000"/>
            <a:lumOff val="40000"/>
            <a:alpha val="50000"/>
          </a:schemeClr>
        </a:solidFill>
      </dgm:spPr>
    </dgm:pt>
    <dgm:pt modelId="{0B6466D3-F63C-4E14-B185-66553A2955A5}" type="pres">
      <dgm:prSet presAssocID="{37EEF5F4-6589-4906-B0AE-C679C9AD7710}" presName="circ3Tx" presStyleLbl="revTx" presStyleIdx="0" presStyleCnt="0" custScaleX="208938" custScaleY="60834" custLinFactNeighborX="-71463" custLinFactNeighborY="20926">
        <dgm:presLayoutVars>
          <dgm:chMax val="0"/>
          <dgm:chPref val="0"/>
          <dgm:bulletEnabled val="1"/>
        </dgm:presLayoutVars>
      </dgm:prSet>
      <dgm:spPr/>
      <dgm:t>
        <a:bodyPr/>
        <a:lstStyle/>
        <a:p>
          <a:endParaRPr lang="en-GB"/>
        </a:p>
      </dgm:t>
    </dgm:pt>
    <dgm:pt modelId="{20EECC3B-D5DB-470A-B008-C30C4176D140}" type="pres">
      <dgm:prSet presAssocID="{77E45CC2-5B69-4F78-AC5E-7F7DF4A1ACFC}" presName="circ4" presStyleLbl="vennNode1" presStyleIdx="3" presStyleCnt="5" custScaleX="162465" custScaleY="165931" custLinFactNeighborX="-90838" custLinFactNeighborY="-21047"/>
      <dgm:spPr>
        <a:solidFill>
          <a:schemeClr val="accent2">
            <a:lumMod val="75000"/>
            <a:alpha val="50000"/>
          </a:schemeClr>
        </a:solidFill>
      </dgm:spPr>
    </dgm:pt>
    <dgm:pt modelId="{A16EE1E0-6418-4421-9325-39BB6F19DF4C}" type="pres">
      <dgm:prSet presAssocID="{77E45CC2-5B69-4F78-AC5E-7F7DF4A1ACFC}" presName="circ4Tx" presStyleLbl="revTx" presStyleIdx="0" presStyleCnt="0" custScaleX="175621" custLinFactNeighborX="-69803" custLinFactNeighborY="-31316">
        <dgm:presLayoutVars>
          <dgm:chMax val="0"/>
          <dgm:chPref val="0"/>
          <dgm:bulletEnabled val="1"/>
        </dgm:presLayoutVars>
      </dgm:prSet>
      <dgm:spPr/>
      <dgm:t>
        <a:bodyPr/>
        <a:lstStyle/>
        <a:p>
          <a:endParaRPr lang="en-GB"/>
        </a:p>
      </dgm:t>
    </dgm:pt>
    <dgm:pt modelId="{892A1C16-1289-483C-82B2-97CDDB32DA08}" type="pres">
      <dgm:prSet presAssocID="{01CE684B-CA3B-490A-A7D2-464B5D2D6644}" presName="circ5" presStyleLbl="vennNode1" presStyleIdx="4" presStyleCnt="5" custScaleX="162465" custScaleY="165931" custLinFactNeighborX="-50873" custLinFactNeighborY="-74482"/>
      <dgm:spPr>
        <a:solidFill>
          <a:schemeClr val="accent2">
            <a:lumMod val="50000"/>
            <a:alpha val="50000"/>
          </a:schemeClr>
        </a:solidFill>
      </dgm:spPr>
    </dgm:pt>
    <dgm:pt modelId="{E2FBE1BD-FC10-48BC-9DDE-8AF0EDC4DAE6}" type="pres">
      <dgm:prSet presAssocID="{01CE684B-CA3B-490A-A7D2-464B5D2D6644}" presName="circ5Tx" presStyleLbl="revTx" presStyleIdx="0" presStyleCnt="0" custScaleX="176545" custLinFactNeighborX="-51465" custLinFactNeighborY="-53229">
        <dgm:presLayoutVars>
          <dgm:chMax val="0"/>
          <dgm:chPref val="0"/>
          <dgm:bulletEnabled val="1"/>
        </dgm:presLayoutVars>
      </dgm:prSet>
      <dgm:spPr/>
      <dgm:t>
        <a:bodyPr/>
        <a:lstStyle/>
        <a:p>
          <a:endParaRPr lang="en-GB"/>
        </a:p>
      </dgm:t>
    </dgm:pt>
  </dgm:ptLst>
  <dgm:cxnLst>
    <dgm:cxn modelId="{141D524F-AE74-4C95-9C71-F09A0B0DE324}" srcId="{C84A1C97-9F20-4273-A5E4-E44FACEC9FFA}" destId="{711129D0-86CB-4C98-8990-025E2D1BC577}" srcOrd="0" destOrd="0" parTransId="{1D451E12-44FC-4396-B8AF-3030376DAFD6}" sibTransId="{7E295665-AD93-47EE-806D-8170FC1B2061}"/>
    <dgm:cxn modelId="{E785BFF6-9FEF-4030-A729-A314CA404669}" srcId="{C84A1C97-9F20-4273-A5E4-E44FACEC9FFA}" destId="{01CE684B-CA3B-490A-A7D2-464B5D2D6644}" srcOrd="4" destOrd="0" parTransId="{0849C3A2-7FFE-4165-925A-EEBEB61A38E9}" sibTransId="{9E5BB07B-CA21-484B-841E-8B7D984C3EAD}"/>
    <dgm:cxn modelId="{0CA652A5-F334-44D4-BC85-940A39CE9ECD}" type="presOf" srcId="{BC01E524-8277-4533-9C9F-9BC755210066}" destId="{11C3AF89-E62F-4EBF-A5F4-D80D62FF51F1}" srcOrd="0" destOrd="0" presId="urn:microsoft.com/office/officeart/2005/8/layout/venn1"/>
    <dgm:cxn modelId="{A6100680-2870-4360-A39D-033EEF14770B}" type="presOf" srcId="{711129D0-86CB-4C98-8990-025E2D1BC577}" destId="{4A7937B0-D47A-438C-A214-88D14BB627CF}" srcOrd="0" destOrd="0" presId="urn:microsoft.com/office/officeart/2005/8/layout/venn1"/>
    <dgm:cxn modelId="{61512014-97DC-4F8D-995D-429501C6AA1A}" type="presOf" srcId="{37EEF5F4-6589-4906-B0AE-C679C9AD7710}" destId="{0B6466D3-F63C-4E14-B185-66553A2955A5}" srcOrd="0" destOrd="0" presId="urn:microsoft.com/office/officeart/2005/8/layout/venn1"/>
    <dgm:cxn modelId="{4A4B8D7A-BBF5-48C1-9401-61A427FBEBC3}" srcId="{C84A1C97-9F20-4273-A5E4-E44FACEC9FFA}" destId="{BC01E524-8277-4533-9C9F-9BC755210066}" srcOrd="1" destOrd="0" parTransId="{A19074C1-6076-41EB-BBCE-A0AA71C739F0}" sibTransId="{3BF191D9-5CFD-40E9-9B30-7EFD9A1B0D24}"/>
    <dgm:cxn modelId="{D8CDFA6A-4FFC-4474-9CD7-23A54363AB61}" srcId="{C84A1C97-9F20-4273-A5E4-E44FACEC9FFA}" destId="{77E45CC2-5B69-4F78-AC5E-7F7DF4A1ACFC}" srcOrd="3" destOrd="0" parTransId="{C3498455-B415-41BB-867C-577FEA0780B5}" sibTransId="{D7A2BA7D-BE8A-4A4C-B71E-371DE1DE77AB}"/>
    <dgm:cxn modelId="{7803C3A6-656C-429D-8B9F-B3C48A60D6C7}" type="presOf" srcId="{01CE684B-CA3B-490A-A7D2-464B5D2D6644}" destId="{E2FBE1BD-FC10-48BC-9DDE-8AF0EDC4DAE6}" srcOrd="0" destOrd="0" presId="urn:microsoft.com/office/officeart/2005/8/layout/venn1"/>
    <dgm:cxn modelId="{D7F3E9D8-3BEA-42DA-A48A-E28F3BEA478D}" type="presOf" srcId="{C84A1C97-9F20-4273-A5E4-E44FACEC9FFA}" destId="{EC7BC5AE-E90A-4E45-A4B6-F152EE7B8D70}" srcOrd="0" destOrd="0" presId="urn:microsoft.com/office/officeart/2005/8/layout/venn1"/>
    <dgm:cxn modelId="{89DE1D2D-F36D-450A-A065-0604F346DB6E}" srcId="{C84A1C97-9F20-4273-A5E4-E44FACEC9FFA}" destId="{37EEF5F4-6589-4906-B0AE-C679C9AD7710}" srcOrd="2" destOrd="0" parTransId="{10DEE2B7-39F8-4219-BEEF-4B4EE52CAEC0}" sibTransId="{EE43E320-CB0D-49D8-A4C6-3228B8605A08}"/>
    <dgm:cxn modelId="{42658FEB-597F-4DA2-8F76-09DE40576F31}" type="presOf" srcId="{77E45CC2-5B69-4F78-AC5E-7F7DF4A1ACFC}" destId="{A16EE1E0-6418-4421-9325-39BB6F19DF4C}" srcOrd="0" destOrd="0" presId="urn:microsoft.com/office/officeart/2005/8/layout/venn1"/>
    <dgm:cxn modelId="{934942E4-ECEF-4CD4-BEDC-6D70C5C51880}" type="presParOf" srcId="{EC7BC5AE-E90A-4E45-A4B6-F152EE7B8D70}" destId="{3CECA379-0B55-446E-9E3C-A14DAB3897E3}" srcOrd="0" destOrd="0" presId="urn:microsoft.com/office/officeart/2005/8/layout/venn1"/>
    <dgm:cxn modelId="{669E4778-14C3-4DB6-AE62-271EAAE65CB6}" type="presParOf" srcId="{EC7BC5AE-E90A-4E45-A4B6-F152EE7B8D70}" destId="{4A7937B0-D47A-438C-A214-88D14BB627CF}" srcOrd="1" destOrd="0" presId="urn:microsoft.com/office/officeart/2005/8/layout/venn1"/>
    <dgm:cxn modelId="{06BE78B4-8509-40E1-85CF-3C95C43BE41A}" type="presParOf" srcId="{EC7BC5AE-E90A-4E45-A4B6-F152EE7B8D70}" destId="{41FC1796-71DE-4561-887B-403E441A16A2}" srcOrd="2" destOrd="0" presId="urn:microsoft.com/office/officeart/2005/8/layout/venn1"/>
    <dgm:cxn modelId="{62B7A0A1-5214-47A1-9C78-500DBF4C69BA}" type="presParOf" srcId="{EC7BC5AE-E90A-4E45-A4B6-F152EE7B8D70}" destId="{11C3AF89-E62F-4EBF-A5F4-D80D62FF51F1}" srcOrd="3" destOrd="0" presId="urn:microsoft.com/office/officeart/2005/8/layout/venn1"/>
    <dgm:cxn modelId="{098183B1-B88D-43F0-8878-F5CC5D1DD1F7}" type="presParOf" srcId="{EC7BC5AE-E90A-4E45-A4B6-F152EE7B8D70}" destId="{4F02129D-48CE-407B-91B3-C94F3DCCA2F3}" srcOrd="4" destOrd="0" presId="urn:microsoft.com/office/officeart/2005/8/layout/venn1"/>
    <dgm:cxn modelId="{0C3F1D19-C0C4-4136-9427-475F67009334}" type="presParOf" srcId="{EC7BC5AE-E90A-4E45-A4B6-F152EE7B8D70}" destId="{0B6466D3-F63C-4E14-B185-66553A2955A5}" srcOrd="5" destOrd="0" presId="urn:microsoft.com/office/officeart/2005/8/layout/venn1"/>
    <dgm:cxn modelId="{5924875A-E7F9-4701-92A3-3909397D29CA}" type="presParOf" srcId="{EC7BC5AE-E90A-4E45-A4B6-F152EE7B8D70}" destId="{20EECC3B-D5DB-470A-B008-C30C4176D140}" srcOrd="6" destOrd="0" presId="urn:microsoft.com/office/officeart/2005/8/layout/venn1"/>
    <dgm:cxn modelId="{FC8E8E60-F87F-4566-9989-F71CDA17ACB6}" type="presParOf" srcId="{EC7BC5AE-E90A-4E45-A4B6-F152EE7B8D70}" destId="{A16EE1E0-6418-4421-9325-39BB6F19DF4C}" srcOrd="7" destOrd="0" presId="urn:microsoft.com/office/officeart/2005/8/layout/venn1"/>
    <dgm:cxn modelId="{75571B4A-CC54-4C0F-9025-B0241AB540EF}" type="presParOf" srcId="{EC7BC5AE-E90A-4E45-A4B6-F152EE7B8D70}" destId="{892A1C16-1289-483C-82B2-97CDDB32DA08}" srcOrd="8" destOrd="0" presId="urn:microsoft.com/office/officeart/2005/8/layout/venn1"/>
    <dgm:cxn modelId="{B8F5E76F-60EE-424B-86AC-A60C21842133}" type="presParOf" srcId="{EC7BC5AE-E90A-4E45-A4B6-F152EE7B8D70}" destId="{E2FBE1BD-FC10-48BC-9DDE-8AF0EDC4DAE6}" srcOrd="9"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extBox 5"/>
          <p:cNvSpPr txBox="1"/>
          <p:nvPr/>
        </p:nvSpPr>
        <p:spPr>
          <a:xfrm>
            <a:off x="1060478" y="208077"/>
            <a:ext cx="4696856" cy="584775"/>
          </a:xfrm>
          <a:prstGeom prst="rect">
            <a:avLst/>
          </a:prstGeom>
          <a:noFill/>
        </p:spPr>
        <p:txBody>
          <a:bodyPr wrap="square" rtlCol="0">
            <a:spAutoFit/>
          </a:bodyPr>
          <a:lstStyle/>
          <a:p>
            <a:r>
              <a:rPr lang="en-GB" sz="1600" b="1" dirty="0">
                <a:latin typeface="Cambria" panose="02040503050406030204" pitchFamily="18" charset="0"/>
              </a:rPr>
              <a:t>SESSION 2: INLAND FISHERIES MANAGEMENT AND THE ECOSYSTEM APPROACH</a:t>
            </a:r>
          </a:p>
        </p:txBody>
      </p:sp>
    </p:spTree>
    <p:extLst>
      <p:ext uri="{BB962C8B-B14F-4D97-AF65-F5344CB8AC3E}">
        <p14:creationId xmlns:p14="http://schemas.microsoft.com/office/powerpoint/2010/main" val="16063079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4518"/>
            <a:ext cx="5349796" cy="236942"/>
          </a:xfrm>
          <a:prstGeom prst="rect">
            <a:avLst/>
          </a:prstGeom>
        </p:spPr>
        <p:txBody>
          <a:bodyPr vert="horz" lIns="91440" tIns="45720" rIns="91440" bIns="45720" rtlCol="0"/>
          <a:lstStyle>
            <a:lvl1pPr algn="l">
              <a:defRPr sz="1200"/>
            </a:lvl1pPr>
          </a:lstStyle>
          <a:p>
            <a:r>
              <a:rPr lang="en-GB" dirty="0"/>
              <a:t>Session 2: Fishery management and EAFM inland</a:t>
            </a:r>
          </a:p>
        </p:txBody>
      </p:sp>
      <p:sp>
        <p:nvSpPr>
          <p:cNvPr id="4" name="Slide Image Placeholder 3"/>
          <p:cNvSpPr>
            <a:spLocks noGrp="1" noRot="1" noChangeAspect="1"/>
          </p:cNvSpPr>
          <p:nvPr>
            <p:ph type="sldImg" idx="2"/>
          </p:nvPr>
        </p:nvSpPr>
        <p:spPr>
          <a:xfrm>
            <a:off x="571500" y="983635"/>
            <a:ext cx="5771515" cy="432923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571500" y="5440680"/>
            <a:ext cx="5771515" cy="332613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5"/>
          </p:nvPr>
        </p:nvSpPr>
        <p:spPr>
          <a:xfrm>
            <a:off x="6194426" y="8766810"/>
            <a:ext cx="661988" cy="377190"/>
          </a:xfrm>
          <a:prstGeom prst="rect">
            <a:avLst/>
          </a:prstGeom>
        </p:spPr>
        <p:txBody>
          <a:bodyPr vert="horz" lIns="91440" tIns="45720" rIns="91440" bIns="45720" rtlCol="0" anchor="b"/>
          <a:lstStyle>
            <a:lvl1pPr algn="r">
              <a:defRPr sz="1200"/>
            </a:lvl1pPr>
          </a:lstStyle>
          <a:p>
            <a:fld id="{69AB0435-A58D-4B6F-B848-F1922E60B89F}" type="slidenum">
              <a:rPr lang="en-GB" smtClean="0"/>
              <a:t>‹#›</a:t>
            </a:fld>
            <a:endParaRPr lang="en-GB" dirty="0"/>
          </a:p>
        </p:txBody>
      </p:sp>
      <p:sp>
        <p:nvSpPr>
          <p:cNvPr id="8" name="TextBox 7"/>
          <p:cNvSpPr txBox="1"/>
          <p:nvPr/>
        </p:nvSpPr>
        <p:spPr>
          <a:xfrm>
            <a:off x="571500" y="437073"/>
            <a:ext cx="577151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Session 2: Fishery management and EAFm (inland fishery)</a:t>
            </a:r>
          </a:p>
          <a:p>
            <a:endParaRPr lang="en-GB" dirty="0"/>
          </a:p>
        </p:txBody>
      </p:sp>
    </p:spTree>
    <p:extLst>
      <p:ext uri="{BB962C8B-B14F-4D97-AF65-F5344CB8AC3E}">
        <p14:creationId xmlns:p14="http://schemas.microsoft.com/office/powerpoint/2010/main" val="131094973"/>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spcAft>
        <a:spcPts val="600"/>
      </a:spcAft>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youtu.be/IQsr-L8tk9Q"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984250"/>
            <a:ext cx="5772150" cy="43291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a:t>
            </a:fld>
            <a:endParaRPr lang="en-GB" dirty="0"/>
          </a:p>
        </p:txBody>
      </p:sp>
    </p:spTree>
    <p:extLst>
      <p:ext uri="{BB962C8B-B14F-4D97-AF65-F5344CB8AC3E}">
        <p14:creationId xmlns:p14="http://schemas.microsoft.com/office/powerpoint/2010/main" val="593516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984250"/>
            <a:ext cx="5772150" cy="43291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a typeface="ＭＳ Ｐゴシック" pitchFamily="34" charset="-128"/>
              </a:rPr>
              <a:t>Fisheries management needs to consider more than people in boats, fish in the water.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a typeface="ＭＳ Ｐゴシック"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a typeface="ＭＳ Ｐゴシック" pitchFamily="34" charset="-128"/>
              </a:rPr>
              <a:t>It needs to move from considering just fisheries to considering the main components in the ecosystem and their interactions.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See same figure 2.2 in Module 2 Participant Handbook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a typeface="ＭＳ Ｐゴシック"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a typeface="ＭＳ Ｐゴシック" pitchFamily="34" charset="-128"/>
              </a:rPr>
              <a:t>You may use the 5-min </a:t>
            </a:r>
            <a:r>
              <a:rPr lang="en-GB" dirty="0" err="1">
                <a:ea typeface="ＭＳ Ｐゴシック" pitchFamily="34" charset="-128"/>
              </a:rPr>
              <a:t>videoclip</a:t>
            </a:r>
            <a:r>
              <a:rPr lang="en-GB" baseline="0" dirty="0">
                <a:ea typeface="ＭＳ Ｐゴシック" pitchFamily="34" charset="-128"/>
              </a:rPr>
              <a:t> which expands on these </a:t>
            </a:r>
            <a:r>
              <a:rPr lang="en-GB" dirty="0">
                <a:ea typeface="ＭＳ Ｐゴシック" pitchFamily="34" charset="-128"/>
              </a:rPr>
              <a:t>ecosystem interactions. The </a:t>
            </a:r>
            <a:r>
              <a:rPr lang="en-GB" dirty="0" err="1">
                <a:ea typeface="ＭＳ Ｐゴシック" pitchFamily="34" charset="-128"/>
              </a:rPr>
              <a:t>videoclip</a:t>
            </a:r>
            <a:r>
              <a:rPr lang="en-GB" dirty="0">
                <a:ea typeface="ＭＳ Ｐゴシック" pitchFamily="34" charset="-128"/>
              </a:rPr>
              <a:t> can be accessed as</a:t>
            </a:r>
            <a:r>
              <a:rPr lang="en-GB" baseline="0" dirty="0">
                <a:ea typeface="ＭＳ Ｐゴシック" pitchFamily="34" charset="-128"/>
              </a:rPr>
              <a:t> an mp4 file in Trainer Resource folder or as a </a:t>
            </a:r>
            <a:r>
              <a:rPr lang="en-GB" dirty="0">
                <a:ea typeface="ＭＳ Ｐゴシック" pitchFamily="34" charset="-128"/>
              </a:rPr>
              <a:t>YouTube video here </a:t>
            </a:r>
            <a:r>
              <a:rPr lang="en-GB" sz="1200" u="sng" kern="1200" dirty="0">
                <a:solidFill>
                  <a:schemeClr val="tx1"/>
                </a:solidFill>
                <a:effectLst/>
                <a:latin typeface="+mn-lt"/>
                <a:ea typeface="+mn-ea"/>
                <a:cs typeface="+mn-cs"/>
                <a:hlinkClick r:id="rId3"/>
              </a:rPr>
              <a:t>https://youtu.be/IQsr-L8tk9Q</a:t>
            </a:r>
            <a:r>
              <a:rPr lang="en-GB" sz="1200" u="sng"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10</a:t>
            </a:fld>
            <a:endParaRPr lang="en-GB" dirty="0"/>
          </a:p>
        </p:txBody>
      </p:sp>
    </p:spTree>
    <p:extLst>
      <p:ext uri="{BB962C8B-B14F-4D97-AF65-F5344CB8AC3E}">
        <p14:creationId xmlns:p14="http://schemas.microsoft.com/office/powerpoint/2010/main" val="2708311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984250"/>
            <a:ext cx="5772150" cy="4329113"/>
          </a:xfrm>
        </p:spPr>
      </p:sp>
      <p:sp>
        <p:nvSpPr>
          <p:cNvPr id="3" name="Notes Placeholder 2"/>
          <p:cNvSpPr>
            <a:spLocks noGrp="1"/>
          </p:cNvSpPr>
          <p:nvPr>
            <p:ph type="body" idx="1"/>
          </p:nvPr>
        </p:nvSpPr>
        <p:spPr/>
        <p:txBody>
          <a:bodyPr/>
          <a:lstStyle/>
          <a:p>
            <a:pPr eaLnBrk="1" hangingPunct="1">
              <a:spcBef>
                <a:spcPct val="0"/>
              </a:spcBef>
            </a:pPr>
            <a:r>
              <a:rPr lang="en-GB" altLang="en-US" dirty="0">
                <a:ea typeface="MS PGothic" panose="020B0600070205080204" pitchFamily="34" charset="-128"/>
              </a:rPr>
              <a:t>Read out/ participants read definition </a:t>
            </a:r>
            <a:r>
              <a:rPr lang="en-GB" altLang="en-US" dirty="0"/>
              <a:t>module 2 (p.37?)</a:t>
            </a:r>
            <a:r>
              <a:rPr lang="en-GB" altLang="en-US" dirty="0">
                <a:ea typeface="MS PGothic" panose="020B0600070205080204" pitchFamily="34" charset="-128"/>
              </a:rPr>
              <a:t>. </a:t>
            </a:r>
          </a:p>
          <a:p>
            <a:pPr eaLnBrk="1" hangingPunct="1">
              <a:spcBef>
                <a:spcPct val="0"/>
              </a:spcBef>
            </a:pPr>
            <a:r>
              <a:rPr lang="en-GB" altLang="en-US" dirty="0">
                <a:ea typeface="MS PGothic" panose="020B0600070205080204" pitchFamily="34" charset="-128"/>
              </a:rPr>
              <a:t>Ensure all are ok with this definition. </a:t>
            </a:r>
            <a:r>
              <a:rPr lang="en-US" altLang="ja-JP" dirty="0"/>
              <a:t>Fish species depend upon their surrounding and supporting ecosystems, which are affected by fishing activities, other human activities, as well as natural processes. </a:t>
            </a:r>
          </a:p>
          <a:p>
            <a:pPr>
              <a:spcBef>
                <a:spcPct val="0"/>
              </a:spcBef>
            </a:pPr>
            <a:r>
              <a:rPr lang="en-US" altLang="ja-JP" u="sng" dirty="0"/>
              <a:t>Back ground information</a:t>
            </a:r>
          </a:p>
          <a:p>
            <a:pPr>
              <a:spcBef>
                <a:spcPct val="0"/>
              </a:spcBef>
            </a:pPr>
            <a:r>
              <a:rPr lang="en-US" altLang="ja-JP" dirty="0"/>
              <a:t>Fish species depend upon their surrounding and supporting ecosystems, which are affected by fishing activities, other human activities, as well as natural processes. Fishing can impact aquatic ecosystems by: (1) catching unwanted species (bycatch); (2) causing physical damage to (benthic/riparian) habitats; and (3) disrupting food chains. Other human activities unrelated to fishing, such as agriculture, forestry, shoreline development, industry, agriculture, irrigation, and introduced species and pathogens can also affect inland water ecosystems, including the many species that comprise them. Human and natural impacts on ecosystems are increasingly being exacerbated by the effects of human-induced climate change.</a:t>
            </a:r>
            <a:endParaRPr lang="en-US" altLang="en-US" dirty="0">
              <a:ea typeface="MS PGothic" panose="020B0600070205080204" pitchFamily="34" charset="-128"/>
            </a:endParaRPr>
          </a:p>
          <a:p>
            <a:pPr eaLnBrk="1" hangingPunct="1">
              <a:spcBef>
                <a:spcPct val="0"/>
              </a:spcBef>
            </a:pPr>
            <a:endParaRPr lang="en-US" altLang="ja-JP" dirty="0"/>
          </a:p>
          <a:p>
            <a:pPr eaLnBrk="1" hangingPunct="1">
              <a:spcBef>
                <a:spcPct val="0"/>
              </a:spcBef>
            </a:pPr>
            <a:endParaRPr lang="en-US" altLang="en-US" dirty="0">
              <a:ea typeface="MS PGothic" panose="020B0600070205080204" pitchFamily="34" charset="-128"/>
            </a:endParaRPr>
          </a:p>
        </p:txBody>
      </p:sp>
      <p:sp>
        <p:nvSpPr>
          <p:cNvPr id="4" name="Slide Number Placeholder 3"/>
          <p:cNvSpPr>
            <a:spLocks noGrp="1"/>
          </p:cNvSpPr>
          <p:nvPr>
            <p:ph type="sldNum" sz="quarter" idx="10"/>
          </p:nvPr>
        </p:nvSpPr>
        <p:spPr/>
        <p:txBody>
          <a:bodyPr/>
          <a:lstStyle/>
          <a:p>
            <a:fld id="{69AB0435-A58D-4B6F-B848-F1922E60B89F}" type="slidenum">
              <a:rPr lang="en-GB" smtClean="0"/>
              <a:t>11</a:t>
            </a:fld>
            <a:endParaRPr lang="en-GB" dirty="0"/>
          </a:p>
        </p:txBody>
      </p:sp>
    </p:spTree>
    <p:extLst>
      <p:ext uri="{BB962C8B-B14F-4D97-AF65-F5344CB8AC3E}">
        <p14:creationId xmlns:p14="http://schemas.microsoft.com/office/powerpoint/2010/main" val="1175672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984250"/>
            <a:ext cx="5772150" cy="43291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dirty="0"/>
              <a:t>Note that this is not the picture of an ecosystem we use in EA.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dirty="0"/>
              <a:t>This is a typical picture that a biologist or ecologist would use</a:t>
            </a:r>
            <a:r>
              <a:rPr lang="en-AU" altLang="en-US" baseline="0" dirty="0"/>
              <a:t> when talking about fishery interactions.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dirty="0"/>
              <a:t>But it does not meet our definition that is focused more on humans and their use of ecosystems.</a:t>
            </a:r>
          </a:p>
          <a:p>
            <a:endParaRPr lang="en-US" dirty="0"/>
          </a:p>
        </p:txBody>
      </p:sp>
      <p:sp>
        <p:nvSpPr>
          <p:cNvPr id="4" name="Slide Number Placeholder 3"/>
          <p:cNvSpPr>
            <a:spLocks noGrp="1"/>
          </p:cNvSpPr>
          <p:nvPr>
            <p:ph type="sldNum" sz="quarter" idx="10"/>
          </p:nvPr>
        </p:nvSpPr>
        <p:spPr/>
        <p:txBody>
          <a:bodyPr/>
          <a:lstStyle/>
          <a:p>
            <a:fld id="{69AB0435-A58D-4B6F-B848-F1922E60B89F}" type="slidenum">
              <a:rPr lang="en-GB" smtClean="0"/>
              <a:t>12</a:t>
            </a:fld>
            <a:endParaRPr lang="en-GB" dirty="0"/>
          </a:p>
        </p:txBody>
      </p:sp>
    </p:spTree>
    <p:extLst>
      <p:ext uri="{BB962C8B-B14F-4D97-AF65-F5344CB8AC3E}">
        <p14:creationId xmlns:p14="http://schemas.microsoft.com/office/powerpoint/2010/main" val="2137593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984250"/>
            <a:ext cx="5772150" cy="4329113"/>
          </a:xfrm>
        </p:spPr>
      </p:sp>
      <p:sp>
        <p:nvSpPr>
          <p:cNvPr id="3" name="Notes Placeholder 2"/>
          <p:cNvSpPr>
            <a:spLocks noGrp="1"/>
          </p:cNvSpPr>
          <p:nvPr>
            <p:ph type="body" idx="1"/>
          </p:nvPr>
        </p:nvSpPr>
        <p:spPr/>
        <p:txBody>
          <a:bodyPr/>
          <a:lstStyle/>
          <a:p>
            <a:pPr defTabSz="449263" eaLnBrk="1" hangingPunct="1">
              <a:spcBef>
                <a:spcPct val="0"/>
              </a:spcBef>
            </a:pPr>
            <a:r>
              <a:rPr lang="en-AU" altLang="en-US" baseline="0" dirty="0"/>
              <a:t>An ecosystem approach looks wider</a:t>
            </a:r>
            <a:r>
              <a:rPr lang="mr-IN" altLang="en-US" baseline="0" dirty="0"/>
              <a:t>…</a:t>
            </a:r>
            <a:r>
              <a:rPr lang="en-US" altLang="en-US" baseline="0" dirty="0"/>
              <a:t>..</a:t>
            </a:r>
            <a:r>
              <a:rPr lang="en-AU" altLang="en-US" dirty="0"/>
              <a:t>An important thing to understand is that many elements are interconnected. </a:t>
            </a:r>
          </a:p>
          <a:p>
            <a:pPr defTabSz="449263" eaLnBrk="1" hangingPunct="1">
              <a:spcBef>
                <a:spcPct val="0"/>
              </a:spcBef>
            </a:pPr>
            <a:r>
              <a:rPr lang="en-AU" altLang="en-US" dirty="0"/>
              <a:t>Something affecting one part of the system can also have flow-on effects on other parts. </a:t>
            </a:r>
          </a:p>
          <a:p>
            <a:pPr defTabSz="449263" eaLnBrk="1" hangingPunct="1">
              <a:spcBef>
                <a:spcPct val="0"/>
              </a:spcBef>
            </a:pPr>
            <a:r>
              <a:rPr lang="en-AU" altLang="en-US" dirty="0"/>
              <a:t>For example, Starting with increased exploitation of riparian environment, this leads to decreased fisheries in the middle of the diagram.</a:t>
            </a:r>
          </a:p>
          <a:p>
            <a:pPr defTabSz="449263" eaLnBrk="1" hangingPunct="1">
              <a:spcBef>
                <a:spcPct val="0"/>
              </a:spcBef>
            </a:pPr>
            <a:r>
              <a:rPr lang="en-AU" altLang="en-US" dirty="0"/>
              <a:t>This results in declining human well-being (top of diagram) that causes increased habitat destruction (left of diagram) and increased sediment and loss of riparian habitat.</a:t>
            </a:r>
          </a:p>
          <a:p>
            <a:pPr defTabSz="449263" eaLnBrk="1" hangingPunct="1">
              <a:spcBef>
                <a:spcPct val="0"/>
              </a:spcBef>
            </a:pPr>
            <a:r>
              <a:rPr lang="en-AU" altLang="en-US" dirty="0"/>
              <a:t>The result is decreased fish resource.</a:t>
            </a:r>
          </a:p>
        </p:txBody>
      </p:sp>
      <p:sp>
        <p:nvSpPr>
          <p:cNvPr id="4" name="Slide Number Placeholder 3"/>
          <p:cNvSpPr>
            <a:spLocks noGrp="1"/>
          </p:cNvSpPr>
          <p:nvPr>
            <p:ph type="sldNum" sz="quarter" idx="10"/>
          </p:nvPr>
        </p:nvSpPr>
        <p:spPr/>
        <p:txBody>
          <a:bodyPr/>
          <a:lstStyle/>
          <a:p>
            <a:fld id="{69AB0435-A58D-4B6F-B848-F1922E60B89F}" type="slidenum">
              <a:rPr lang="en-GB" smtClean="0"/>
              <a:t>13</a:t>
            </a:fld>
            <a:endParaRPr lang="en-GB" dirty="0"/>
          </a:p>
        </p:txBody>
      </p:sp>
    </p:spTree>
    <p:extLst>
      <p:ext uri="{BB962C8B-B14F-4D97-AF65-F5344CB8AC3E}">
        <p14:creationId xmlns:p14="http://schemas.microsoft.com/office/powerpoint/2010/main" val="414096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984250"/>
            <a:ext cx="5772150" cy="4329113"/>
          </a:xfrm>
        </p:spPr>
      </p:sp>
      <p:sp>
        <p:nvSpPr>
          <p:cNvPr id="3" name="Notes Placeholder 2"/>
          <p:cNvSpPr>
            <a:spLocks noGrp="1"/>
          </p:cNvSpPr>
          <p:nvPr>
            <p:ph type="body" idx="1"/>
          </p:nvPr>
        </p:nvSpPr>
        <p:spPr/>
        <p:txBody>
          <a:bodyPr/>
          <a:lstStyle/>
          <a:p>
            <a:pPr defTabSz="892175" eaLnBrk="1" hangingPunct="1">
              <a:spcBef>
                <a:spcPct val="0"/>
              </a:spcBef>
            </a:pPr>
            <a:r>
              <a:rPr lang="en-US" altLang="en-US" dirty="0"/>
              <a:t>Humankind benefits from a multitude of resources and processes that are supplied by ecosystems. </a:t>
            </a:r>
          </a:p>
          <a:p>
            <a:pPr defTabSz="892175" eaLnBrk="1" hangingPunct="1">
              <a:spcBef>
                <a:spcPct val="0"/>
              </a:spcBef>
            </a:pPr>
            <a:r>
              <a:rPr lang="en-US" altLang="en-US" dirty="0"/>
              <a:t>Collectively, these benefits are known as </a:t>
            </a:r>
            <a:r>
              <a:rPr lang="en-US" altLang="en-US" b="1" dirty="0"/>
              <a:t>ecosystem services</a:t>
            </a:r>
            <a:r>
              <a:rPr lang="en-US" altLang="en-US" dirty="0"/>
              <a:t>. </a:t>
            </a:r>
          </a:p>
          <a:p>
            <a:pPr defTabSz="892175" eaLnBrk="1" hangingPunct="1">
              <a:spcBef>
                <a:spcPct val="0"/>
              </a:spcBef>
            </a:pPr>
            <a:r>
              <a:rPr lang="en-US" altLang="en-US" dirty="0"/>
              <a:t>These are very broad and can be grouped into:</a:t>
            </a:r>
          </a:p>
          <a:p>
            <a:pPr defTabSz="892175" eaLnBrk="1" hangingPunct="1">
              <a:spcBef>
                <a:spcPct val="0"/>
              </a:spcBef>
            </a:pPr>
            <a:r>
              <a:rPr lang="en-US" altLang="en-US" b="1" i="1" dirty="0"/>
              <a:t>Supporting services</a:t>
            </a:r>
            <a:r>
              <a:rPr lang="en-US" altLang="en-US" b="1" dirty="0"/>
              <a:t>: </a:t>
            </a:r>
            <a:r>
              <a:rPr lang="en-US" altLang="en-US" dirty="0"/>
              <a:t>ecosystem services "that are necessary for the production of all other ecosystem services". e.g. food webs</a:t>
            </a:r>
          </a:p>
          <a:p>
            <a:pPr defTabSz="892175" eaLnBrk="1" hangingPunct="1">
              <a:spcBef>
                <a:spcPct val="0"/>
              </a:spcBef>
            </a:pPr>
            <a:r>
              <a:rPr lang="en-US" altLang="en-US" b="1" i="1" dirty="0"/>
              <a:t>Provisioning services</a:t>
            </a:r>
            <a:r>
              <a:rPr lang="en-US" altLang="en-US" b="1" dirty="0"/>
              <a:t>: </a:t>
            </a:r>
            <a:r>
              <a:rPr lang="en-US" altLang="en-US" dirty="0"/>
              <a:t>"products obtained from ecosystems" e.g. fish for food</a:t>
            </a:r>
          </a:p>
          <a:p>
            <a:pPr defTabSz="892175" eaLnBrk="1" hangingPunct="1">
              <a:spcBef>
                <a:spcPct val="0"/>
              </a:spcBef>
            </a:pPr>
            <a:r>
              <a:rPr lang="en-US" altLang="en-US" b="1" i="1" dirty="0"/>
              <a:t>Regulating services</a:t>
            </a:r>
            <a:r>
              <a:rPr lang="en-US" altLang="en-US" b="1" dirty="0"/>
              <a:t>: </a:t>
            </a:r>
            <a:r>
              <a:rPr lang="en-US" altLang="en-US" dirty="0"/>
              <a:t>"benefits obtained from the regulation of ecosystem processes" e.g. coastal protection</a:t>
            </a:r>
          </a:p>
          <a:p>
            <a:pPr defTabSz="892175" eaLnBrk="1" hangingPunct="1">
              <a:spcBef>
                <a:spcPct val="0"/>
              </a:spcBef>
            </a:pPr>
            <a:r>
              <a:rPr lang="en-US" altLang="en-US" b="1" i="1" dirty="0"/>
              <a:t>Cultural services</a:t>
            </a:r>
            <a:r>
              <a:rPr lang="en-US" altLang="en-US" b="1" dirty="0"/>
              <a:t>: </a:t>
            </a:r>
            <a:r>
              <a:rPr lang="en-US" altLang="en-US" dirty="0"/>
              <a:t>"nonmaterial benefits people obtain from ecosystems e.g. recreation, spiritual enrichment, </a:t>
            </a:r>
            <a:r>
              <a:rPr lang="en-AU" altLang="en-US" dirty="0"/>
              <a:t>traditional and heritage values.</a:t>
            </a:r>
            <a:endParaRPr lang="en-GB" dirty="0"/>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14</a:t>
            </a:fld>
            <a:endParaRPr lang="en-GB" dirty="0"/>
          </a:p>
        </p:txBody>
      </p:sp>
    </p:spTree>
    <p:extLst>
      <p:ext uri="{BB962C8B-B14F-4D97-AF65-F5344CB8AC3E}">
        <p14:creationId xmlns:p14="http://schemas.microsoft.com/office/powerpoint/2010/main" val="2522070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984250"/>
            <a:ext cx="5772150" cy="4329113"/>
          </a:xfrm>
        </p:spPr>
      </p:sp>
      <p:sp>
        <p:nvSpPr>
          <p:cNvPr id="3" name="Notes Placeholder 2"/>
          <p:cNvSpPr>
            <a:spLocks noGrp="1"/>
          </p:cNvSpPr>
          <p:nvPr>
            <p:ph type="body" idx="1"/>
          </p:nvPr>
        </p:nvSpPr>
        <p:spPr/>
        <p:txBody>
          <a:bodyPr/>
          <a:lstStyle/>
          <a:p>
            <a:pPr defTabSz="449263" eaLnBrk="1" hangingPunct="1">
              <a:spcBef>
                <a:spcPct val="0"/>
              </a:spcBef>
            </a:pPr>
            <a:r>
              <a:rPr lang="en-GB" altLang="en-US" dirty="0">
                <a:ea typeface="MS PGothic" panose="020B0600070205080204" pitchFamily="34" charset="-128"/>
              </a:rPr>
              <a:t>We have considered what an ecosystem is. </a:t>
            </a:r>
          </a:p>
          <a:p>
            <a:pPr defTabSz="449263" eaLnBrk="1" hangingPunct="1">
              <a:spcBef>
                <a:spcPct val="0"/>
              </a:spcBef>
            </a:pPr>
            <a:r>
              <a:rPr lang="en-GB" altLang="en-US" dirty="0">
                <a:ea typeface="MS PGothic" panose="020B0600070205080204" pitchFamily="34" charset="-128"/>
              </a:rPr>
              <a:t>We now introduce the ecosystem approach.</a:t>
            </a:r>
          </a:p>
          <a:p>
            <a:pPr defTabSz="449263" eaLnBrk="1" hangingPunct="1">
              <a:spcBef>
                <a:spcPct val="0"/>
              </a:spcBef>
            </a:pPr>
            <a:r>
              <a:rPr lang="en-GB" altLang="en-US" dirty="0">
                <a:ea typeface="MS PGothic" panose="020B0600070205080204" pitchFamily="34" charset="-128"/>
              </a:rPr>
              <a:t>Definition comes from the Convention on biodiversity (CBD).</a:t>
            </a:r>
          </a:p>
          <a:p>
            <a:pPr defTabSz="449263" eaLnBrk="1" hangingPunct="1">
              <a:spcBef>
                <a:spcPct val="0"/>
              </a:spcBef>
            </a:pPr>
            <a:r>
              <a:rPr lang="en-GB" altLang="en-US" dirty="0">
                <a:ea typeface="MS PGothic" panose="020B0600070205080204" pitchFamily="34" charset="-128"/>
              </a:rPr>
              <a:t>Important to stress that EA is an INTEGRATED MANAGEMENT APPROACH.</a:t>
            </a:r>
          </a:p>
          <a:p>
            <a:pPr defTabSz="449263" eaLnBrk="1" hangingPunct="1">
              <a:spcBef>
                <a:spcPct val="0"/>
              </a:spcBef>
            </a:pPr>
            <a:r>
              <a:rPr lang="en-GB" altLang="en-US" dirty="0">
                <a:ea typeface="MS PGothic" panose="020B0600070205080204" pitchFamily="34" charset="-128"/>
              </a:rPr>
              <a:t>Also used interchangeably with EBM = Ecosystem-based management</a:t>
            </a:r>
          </a:p>
          <a:p>
            <a:pPr defTabSz="449263" eaLnBrk="1" hangingPunct="1">
              <a:spcBef>
                <a:spcPct val="0"/>
              </a:spcBef>
              <a:buClr>
                <a:srgbClr val="FF6600"/>
              </a:buClr>
              <a:buSzPct val="150000"/>
            </a:pPr>
            <a:r>
              <a:rPr lang="en-US" altLang="en-US" dirty="0">
                <a:ea typeface="Myriad Pro" pitchFamily="34" charset="0"/>
                <a:cs typeface="Myriad Pro" pitchFamily="34" charset="0"/>
              </a:rPr>
              <a:t>The ecosystems approach is the way to implement </a:t>
            </a:r>
            <a:r>
              <a:rPr lang="en-US" altLang="en-US" b="1" dirty="0">
                <a:ea typeface="Myriad Pro" pitchFamily="34" charset="0"/>
                <a:cs typeface="Myriad Pro" pitchFamily="34" charset="0"/>
              </a:rPr>
              <a:t>sustainable development</a:t>
            </a:r>
            <a:r>
              <a:rPr lang="en-US" altLang="en-US" dirty="0">
                <a:ea typeface="Myriad Pro" pitchFamily="34" charset="0"/>
                <a:cs typeface="Myriad Pro" pitchFamily="34" charset="0"/>
              </a:rPr>
              <a:t>.</a:t>
            </a:r>
            <a:endParaRPr lang="en-US" altLang="en-US" dirty="0"/>
          </a:p>
        </p:txBody>
      </p:sp>
      <p:sp>
        <p:nvSpPr>
          <p:cNvPr id="4" name="Slide Number Placeholder 3"/>
          <p:cNvSpPr>
            <a:spLocks noGrp="1"/>
          </p:cNvSpPr>
          <p:nvPr>
            <p:ph type="sldNum" sz="quarter" idx="10"/>
          </p:nvPr>
        </p:nvSpPr>
        <p:spPr/>
        <p:txBody>
          <a:bodyPr/>
          <a:lstStyle/>
          <a:p>
            <a:fld id="{69AB0435-A58D-4B6F-B848-F1922E60B89F}" type="slidenum">
              <a:rPr lang="en-GB" smtClean="0"/>
              <a:t>15</a:t>
            </a:fld>
            <a:endParaRPr lang="en-GB" dirty="0"/>
          </a:p>
        </p:txBody>
      </p:sp>
    </p:spTree>
    <p:extLst>
      <p:ext uri="{BB962C8B-B14F-4D97-AF65-F5344CB8AC3E}">
        <p14:creationId xmlns:p14="http://schemas.microsoft.com/office/powerpoint/2010/main" val="3236807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984250"/>
            <a:ext cx="5772150" cy="43291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buClrTx/>
              <a:buSzTx/>
              <a:buFontTx/>
              <a:buNone/>
              <a:tabLst/>
              <a:defRPr/>
            </a:pPr>
            <a:r>
              <a:rPr lang="en-AU" altLang="en-US" dirty="0"/>
              <a:t>Can anyone describe sustainable development?</a:t>
            </a:r>
          </a:p>
          <a:p>
            <a:pPr marL="0" marR="0" lvl="0" indent="0" algn="l" defTabSz="914400" rtl="0" eaLnBrk="1" fontAlgn="auto" latinLnBrk="0" hangingPunct="1">
              <a:lnSpc>
                <a:spcPct val="100000"/>
              </a:lnSpc>
              <a:buClrTx/>
              <a:buSzTx/>
              <a:buFontTx/>
              <a:buNone/>
              <a:tabLst/>
              <a:defRPr/>
            </a:pPr>
            <a:r>
              <a:rPr lang="en-AU" altLang="en-US" dirty="0"/>
              <a:t>Sustainable development can be thought of finding a BALANCE between human well-being and ecological well-being through good governance for future generations. </a:t>
            </a:r>
          </a:p>
          <a:p>
            <a:pPr marL="0" marR="0" lvl="0" indent="0" algn="l" defTabSz="914400" rtl="0" eaLnBrk="1" fontAlgn="auto" latinLnBrk="0" hangingPunct="1">
              <a:lnSpc>
                <a:spcPct val="100000"/>
              </a:lnSpc>
              <a:buClrTx/>
              <a:buSzTx/>
              <a:buFontTx/>
              <a:buNone/>
              <a:tabLst/>
              <a:defRPr/>
            </a:pPr>
            <a:r>
              <a:rPr lang="en-AU" altLang="en-US" dirty="0"/>
              <a:t>We will look into what “ecological well-being” and “human well-being” and” good governance” are in the next few slides.</a:t>
            </a:r>
          </a:p>
          <a:p>
            <a:endParaRPr lang="en-AU" dirty="0"/>
          </a:p>
          <a:p>
            <a:r>
              <a:rPr lang="en-AU" dirty="0"/>
              <a:t>See same figure 2.3 in Module 2 Participant Handbook</a:t>
            </a:r>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16</a:t>
            </a:fld>
            <a:endParaRPr lang="en-GB" dirty="0"/>
          </a:p>
        </p:txBody>
      </p:sp>
    </p:spTree>
    <p:extLst>
      <p:ext uri="{BB962C8B-B14F-4D97-AF65-F5344CB8AC3E}">
        <p14:creationId xmlns:p14="http://schemas.microsoft.com/office/powerpoint/2010/main" val="2033965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984250"/>
            <a:ext cx="5772150" cy="43291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ea typeface="MS PGothic" panose="020B0600070205080204" pitchFamily="34" charset="-128"/>
              </a:rPr>
              <a:t>Recap on the 3 components with examples for fisheries.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ea typeface="MS PGothic"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ea typeface="MS PGothic" panose="020B0600070205080204" pitchFamily="34" charset="-128"/>
              </a:rPr>
              <a:t>Examples of </a:t>
            </a:r>
            <a:r>
              <a:rPr lang="en-US" altLang="en-US" u="sng" dirty="0">
                <a:ea typeface="MS PGothic" panose="020B0600070205080204" pitchFamily="34" charset="-128"/>
              </a:rPr>
              <a:t>ecological well-being </a:t>
            </a:r>
            <a:r>
              <a:rPr lang="en-US" altLang="en-US" dirty="0">
                <a:ea typeface="MS PGothic" panose="020B0600070205080204" pitchFamily="34" charset="-128"/>
              </a:rPr>
              <a:t>include: healthy habitat protection and restoration, </a:t>
            </a:r>
            <a:r>
              <a:rPr lang="en-AU" altLang="en-US" dirty="0">
                <a:ea typeface="MS PGothic" panose="020B0600070205080204" pitchFamily="34" charset="-128"/>
              </a:rPr>
              <a:t>sustainable fishery resource and harvesting, pollution reduction of wastes.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ltLang="en-US" dirty="0">
              <a:ea typeface="MS PGothic"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ea typeface="MS PGothic" panose="020B0600070205080204" pitchFamily="34" charset="-128"/>
              </a:rPr>
              <a:t>Examples of </a:t>
            </a:r>
            <a:r>
              <a:rPr lang="en-GB" altLang="en-US" u="sng" dirty="0">
                <a:ea typeface="MS PGothic" panose="020B0600070205080204" pitchFamily="34" charset="-128"/>
              </a:rPr>
              <a:t>human well-being </a:t>
            </a:r>
            <a:r>
              <a:rPr lang="en-GB" altLang="en-US" dirty="0">
                <a:ea typeface="MS PGothic" panose="020B0600070205080204" pitchFamily="34" charset="-128"/>
              </a:rPr>
              <a:t>include: </a:t>
            </a:r>
            <a:r>
              <a:rPr lang="en-AU" altLang="en-US" dirty="0">
                <a:ea typeface="MS PGothic" panose="020B0600070205080204" pitchFamily="34" charset="-128"/>
              </a:rPr>
              <a:t>increased &amp; equitably distributed wealth, sustainable livelihoods.</a:t>
            </a:r>
            <a:endParaRPr lang="en-GB" altLang="en-US" b="1" dirty="0">
              <a:ea typeface="MS PGothic" panose="020B0600070205080204" pitchFamily="34" charset="-128"/>
            </a:endParaRPr>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17</a:t>
            </a:fld>
            <a:endParaRPr lang="en-GB" dirty="0"/>
          </a:p>
        </p:txBody>
      </p:sp>
    </p:spTree>
    <p:extLst>
      <p:ext uri="{BB962C8B-B14F-4D97-AF65-F5344CB8AC3E}">
        <p14:creationId xmlns:p14="http://schemas.microsoft.com/office/powerpoint/2010/main" val="4260266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984250"/>
            <a:ext cx="5772150" cy="4329113"/>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See Module 2 for same definition of sustainable development. </a:t>
            </a:r>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18</a:t>
            </a:fld>
            <a:endParaRPr lang="en-GB" dirty="0"/>
          </a:p>
        </p:txBody>
      </p:sp>
    </p:spTree>
    <p:extLst>
      <p:ext uri="{BB962C8B-B14F-4D97-AF65-F5344CB8AC3E}">
        <p14:creationId xmlns:p14="http://schemas.microsoft.com/office/powerpoint/2010/main" val="8654608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984250"/>
            <a:ext cx="5772150" cy="43291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Trainer: ask participants to identify benefits of taking an ecosystem approach and discuss them.</a:t>
            </a:r>
          </a:p>
          <a:p>
            <a:pPr eaLnBrk="1" hangingPunct="1">
              <a:spcBef>
                <a:spcPct val="0"/>
              </a:spcBef>
            </a:pPr>
            <a:endParaRPr lang="en-US" altLang="en-US" dirty="0"/>
          </a:p>
        </p:txBody>
      </p:sp>
      <p:sp>
        <p:nvSpPr>
          <p:cNvPr id="4" name="Slide Number Placeholder 3"/>
          <p:cNvSpPr>
            <a:spLocks noGrp="1"/>
          </p:cNvSpPr>
          <p:nvPr>
            <p:ph type="sldNum" sz="quarter" idx="10"/>
          </p:nvPr>
        </p:nvSpPr>
        <p:spPr/>
        <p:txBody>
          <a:bodyPr/>
          <a:lstStyle/>
          <a:p>
            <a:pPr>
              <a:defRPr/>
            </a:pPr>
            <a:fld id="{7368729E-9089-4BA8-958D-64D06780C2CD}" type="slidenum">
              <a:rPr lang="en-US" altLang="en-US" smtClean="0"/>
              <a:pPr>
                <a:defRPr/>
              </a:pPr>
              <a:t>19</a:t>
            </a:fld>
            <a:endParaRPr lang="en-US" altLang="en-US" dirty="0"/>
          </a:p>
        </p:txBody>
      </p:sp>
    </p:spTree>
    <p:extLst>
      <p:ext uri="{BB962C8B-B14F-4D97-AF65-F5344CB8AC3E}">
        <p14:creationId xmlns:p14="http://schemas.microsoft.com/office/powerpoint/2010/main" val="2227393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571500" y="984250"/>
            <a:ext cx="5772150" cy="432911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Self explanatory</a:t>
            </a:r>
          </a:p>
          <a:p>
            <a:pPr eaLnBrk="1" hangingPunct="1">
              <a:spcBef>
                <a:spcPct val="0"/>
              </a:spcBef>
            </a:pPr>
            <a:r>
              <a:rPr lang="en-US" altLang="en-US" dirty="0"/>
              <a:t>We have brainstormed issues and threats in the the previous session</a:t>
            </a:r>
            <a:r>
              <a:rPr lang="mr-IN" altLang="en-US" dirty="0"/>
              <a:t>…</a:t>
            </a:r>
            <a:r>
              <a:rPr lang="en-US" altLang="en-US" dirty="0"/>
              <a:t>.</a:t>
            </a:r>
          </a:p>
          <a:p>
            <a:pPr eaLnBrk="1" hangingPunct="1">
              <a:spcBef>
                <a:spcPct val="0"/>
              </a:spcBef>
            </a:pPr>
            <a:r>
              <a:rPr lang="en-US" altLang="en-US" dirty="0"/>
              <a:t>Note:</a:t>
            </a:r>
          </a:p>
          <a:p>
            <a:pPr eaLnBrk="1" hangingPunct="1">
              <a:spcBef>
                <a:spcPct val="0"/>
              </a:spcBef>
            </a:pPr>
            <a:r>
              <a:rPr lang="en-US" altLang="en-US" dirty="0"/>
              <a:t>Management needs to be broad and include all the important (priority issues) threats and issues. </a:t>
            </a:r>
          </a:p>
        </p:txBody>
      </p:sp>
      <p:sp>
        <p:nvSpPr>
          <p:cNvPr id="614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531833B-3F0A-497E-8B7F-931F70449894}" type="slidenum">
              <a:rPr lang="en-US" altLang="en-US" smtClean="0">
                <a:latin typeface="Calibri" panose="020F0502020204030204" pitchFamily="34" charset="0"/>
              </a:rPr>
              <a:pPr/>
              <a:t>2</a:t>
            </a:fld>
            <a:endParaRPr lang="en-US" altLang="en-US" dirty="0">
              <a:latin typeface="Calibri" panose="020F0502020204030204" pitchFamily="34" charset="0"/>
            </a:endParaRPr>
          </a:p>
        </p:txBody>
      </p:sp>
    </p:spTree>
    <p:extLst>
      <p:ext uri="{BB962C8B-B14F-4D97-AF65-F5344CB8AC3E}">
        <p14:creationId xmlns:p14="http://schemas.microsoft.com/office/powerpoint/2010/main" val="4224674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984250"/>
            <a:ext cx="5772150" cy="4329113"/>
          </a:xfrm>
        </p:spPr>
      </p:sp>
      <p:sp>
        <p:nvSpPr>
          <p:cNvPr id="3" name="Notes Placeholder 2"/>
          <p:cNvSpPr>
            <a:spLocks noGrp="1"/>
          </p:cNvSpPr>
          <p:nvPr>
            <p:ph type="body" idx="1"/>
          </p:nvPr>
        </p:nvSpPr>
        <p:spPr/>
        <p:txBody>
          <a:bodyPr/>
          <a:lstStyle/>
          <a:p>
            <a:pPr defTabSz="892775">
              <a:defRPr/>
            </a:pPr>
            <a:r>
              <a:rPr lang="en-GB" dirty="0">
                <a:ea typeface="ＭＳ Ｐゴシック" pitchFamily="34" charset="-128"/>
              </a:rPr>
              <a:t>Benefits are of EA are further considered when considering EAFm, but good to introduce them here (slides 20+21). The main benefits are:</a:t>
            </a:r>
          </a:p>
          <a:p>
            <a:pPr defTabSz="892775">
              <a:defRPr/>
            </a:pPr>
            <a:r>
              <a:rPr lang="en-GB" dirty="0">
                <a:ea typeface="ＭＳ Ｐゴシック" pitchFamily="34" charset="-128"/>
              </a:rPr>
              <a:t>1. EA facilitates trade offs. This helps resolve inter-sectoral conflicts; enables consideration of diverse stakeholders’ priorities and allows better balancing of resource use objectives with conservation objectives.</a:t>
            </a:r>
          </a:p>
          <a:p>
            <a:pPr defTabSz="892775">
              <a:defRPr/>
            </a:pPr>
            <a:r>
              <a:rPr lang="en-GB" dirty="0">
                <a:ea typeface="ＭＳ Ｐゴシック" pitchFamily="34" charset="-128"/>
              </a:rPr>
              <a:t>2. EA also allows adaptive management = </a:t>
            </a:r>
            <a:r>
              <a:rPr lang="en-US" dirty="0">
                <a:ea typeface="ＭＳ Ｐゴシック" charset="0"/>
                <a:cs typeface="ＭＳ Ｐゴシック" charset="0"/>
              </a:rPr>
              <a:t>by learning from the outcomes of previously employed management. </a:t>
            </a:r>
            <a:endParaRPr lang="en-US" dirty="0">
              <a:ea typeface="ＭＳ Ｐゴシック" charset="0"/>
            </a:endParaRPr>
          </a:p>
          <a:p>
            <a:pPr defTabSz="892775" eaLnBrk="1" fontAlgn="auto" hangingPunct="1">
              <a:spcBef>
                <a:spcPts val="0"/>
              </a:spcBef>
              <a:spcAft>
                <a:spcPts val="0"/>
              </a:spcAft>
              <a:defRPr/>
            </a:pPr>
            <a:r>
              <a:rPr lang="en-GB" dirty="0">
                <a:ea typeface="ＭＳ Ｐゴシック" pitchFamily="34" charset="-128"/>
              </a:rPr>
              <a:t>3. Reiterate that EA allows for more inclusive and equitable fisheries and integrated  freshwater/landscape resource planning and decision making. </a:t>
            </a:r>
            <a:r>
              <a:rPr lang="en-US" dirty="0">
                <a:cs typeface="Myriad Pro"/>
              </a:rPr>
              <a:t>Increased stakeholder participation can result in:</a:t>
            </a:r>
            <a:endParaRPr lang="en-GB" dirty="0">
              <a:ea typeface="ＭＳ Ｐゴシック" pitchFamily="34" charset="-128"/>
            </a:endParaRPr>
          </a:p>
          <a:p>
            <a:pPr marL="337722" indent="-337722" eaLnBrk="1" fontAlgn="auto" hangingPunct="1">
              <a:spcBef>
                <a:spcPts val="0"/>
              </a:spcBef>
              <a:spcAft>
                <a:spcPts val="0"/>
              </a:spcAft>
              <a:buClr>
                <a:srgbClr val="860D9F"/>
              </a:buClr>
              <a:buFont typeface="Arial"/>
              <a:buChar char="•"/>
              <a:defRPr/>
            </a:pPr>
            <a:r>
              <a:rPr lang="en-US" dirty="0">
                <a:cs typeface="Myriad Pro"/>
              </a:rPr>
              <a:t>more transparent planning</a:t>
            </a:r>
          </a:p>
          <a:p>
            <a:pPr marL="337722" indent="-337722" eaLnBrk="1" fontAlgn="auto" hangingPunct="1">
              <a:spcBef>
                <a:spcPts val="0"/>
              </a:spcBef>
              <a:spcAft>
                <a:spcPts val="0"/>
              </a:spcAft>
              <a:buClr>
                <a:srgbClr val="860D9F"/>
              </a:buClr>
              <a:buFont typeface="Arial"/>
              <a:buChar char="•"/>
              <a:defRPr/>
            </a:pPr>
            <a:r>
              <a:rPr lang="en-US" dirty="0">
                <a:cs typeface="Myriad Pro"/>
              </a:rPr>
              <a:t>increased equity in the use of shoreline</a:t>
            </a:r>
            <a:r>
              <a:rPr lang="en-US" baseline="0" dirty="0">
                <a:cs typeface="Myriad Pro"/>
              </a:rPr>
              <a:t> and inland </a:t>
            </a:r>
            <a:r>
              <a:rPr lang="en-US" dirty="0">
                <a:cs typeface="Myriad Pro"/>
              </a:rPr>
              <a:t>resources</a:t>
            </a:r>
          </a:p>
          <a:p>
            <a:pPr marL="337722" indent="-337722" eaLnBrk="1" fontAlgn="auto" hangingPunct="1">
              <a:spcBef>
                <a:spcPts val="0"/>
              </a:spcBef>
              <a:spcAft>
                <a:spcPts val="0"/>
              </a:spcAft>
              <a:buClr>
                <a:srgbClr val="860D9F"/>
              </a:buClr>
              <a:buFont typeface="Arial"/>
              <a:buChar char="•"/>
              <a:defRPr/>
            </a:pPr>
            <a:r>
              <a:rPr lang="en-US" dirty="0">
                <a:cs typeface="Myriad Pro"/>
              </a:rPr>
              <a:t>recognizes cultural and traditional values</a:t>
            </a:r>
          </a:p>
          <a:p>
            <a:pPr marL="337722" indent="-337722" eaLnBrk="1" fontAlgn="auto" hangingPunct="1">
              <a:spcBef>
                <a:spcPts val="0"/>
              </a:spcBef>
              <a:spcAft>
                <a:spcPts val="0"/>
              </a:spcAft>
              <a:buClr>
                <a:srgbClr val="860D9F"/>
              </a:buClr>
              <a:buFont typeface="Arial"/>
              <a:buChar char="•"/>
              <a:defRPr/>
            </a:pPr>
            <a:r>
              <a:rPr lang="en-US" dirty="0">
                <a:cs typeface="Myriad Pro"/>
              </a:rPr>
              <a:t>protects the fishing sector from the impacts of other sectors and vice versa</a:t>
            </a:r>
          </a:p>
          <a:p>
            <a:pPr marL="337722" indent="-337722" eaLnBrk="1" fontAlgn="auto" hangingPunct="1">
              <a:spcBef>
                <a:spcPts val="0"/>
              </a:spcBef>
              <a:spcAft>
                <a:spcPts val="0"/>
              </a:spcAft>
              <a:buClr>
                <a:srgbClr val="860D9F"/>
              </a:buClr>
              <a:buFont typeface="Arial"/>
              <a:buChar char="•"/>
              <a:defRPr/>
            </a:pPr>
            <a:r>
              <a:rPr lang="en-US" dirty="0">
                <a:cs typeface="Myriad Pro"/>
              </a:rPr>
              <a:t>promotes gender equality</a:t>
            </a:r>
          </a:p>
          <a:p>
            <a:pPr defTabSz="892775" eaLnBrk="1" fontAlgn="auto" hangingPunct="1">
              <a:spcBef>
                <a:spcPts val="0"/>
              </a:spcBef>
              <a:spcAft>
                <a:spcPts val="0"/>
              </a:spcAft>
              <a:defRPr/>
            </a:pPr>
            <a:r>
              <a:rPr lang="en-GB" dirty="0">
                <a:ea typeface="ＭＳ Ｐゴシック" pitchFamily="34" charset="-128"/>
              </a:rPr>
              <a:t> </a:t>
            </a:r>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20</a:t>
            </a:fld>
            <a:endParaRPr lang="en-GB" dirty="0"/>
          </a:p>
        </p:txBody>
      </p:sp>
    </p:spTree>
    <p:extLst>
      <p:ext uri="{BB962C8B-B14F-4D97-AF65-F5344CB8AC3E}">
        <p14:creationId xmlns:p14="http://schemas.microsoft.com/office/powerpoint/2010/main" val="6223813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984250"/>
            <a:ext cx="5772150" cy="4329113"/>
          </a:xfrm>
        </p:spPr>
      </p:sp>
      <p:sp>
        <p:nvSpPr>
          <p:cNvPr id="3" name="Notes Placeholder 2"/>
          <p:cNvSpPr>
            <a:spLocks noGrp="1"/>
          </p:cNvSpPr>
          <p:nvPr>
            <p:ph type="body" idx="1"/>
          </p:nvPr>
        </p:nvSpPr>
        <p:spPr/>
        <p:txBody>
          <a:bodyPr/>
          <a:lstStyle/>
          <a:p>
            <a:pPr eaLnBrk="1" fontAlgn="auto" hangingPunct="1">
              <a:buClr>
                <a:srgbClr val="860D9F"/>
              </a:buClr>
              <a:defRPr/>
            </a:pPr>
            <a:r>
              <a:rPr lang="en-US" i="1" dirty="0">
                <a:cs typeface="Myriad Pro"/>
              </a:rPr>
              <a:t>Benefits of EA (continued).</a:t>
            </a:r>
          </a:p>
          <a:p>
            <a:pPr eaLnBrk="1" fontAlgn="auto" hangingPunct="1">
              <a:buClr>
                <a:srgbClr val="860D9F"/>
              </a:buClr>
              <a:defRPr/>
            </a:pPr>
            <a:r>
              <a:rPr lang="en-US" dirty="0">
                <a:cs typeface="Myriad Pro"/>
              </a:rPr>
              <a:t>4. EA provides a framework for considering longer-term issues and outcomes.</a:t>
            </a:r>
          </a:p>
          <a:p>
            <a:pPr eaLnBrk="1" fontAlgn="auto" hangingPunct="1">
              <a:buClr>
                <a:srgbClr val="860D9F"/>
              </a:buClr>
              <a:defRPr/>
            </a:pPr>
            <a:r>
              <a:rPr lang="en-US" dirty="0">
                <a:cs typeface="Myriad Pro"/>
              </a:rPr>
              <a:t>5. EA leads to increased political support</a:t>
            </a:r>
          </a:p>
          <a:p>
            <a:pPr marL="450296" indent="-450296" eaLnBrk="1" fontAlgn="auto" hangingPunct="1">
              <a:buClr>
                <a:srgbClr val="860D9F"/>
              </a:buClr>
              <a:buFont typeface="Arial"/>
              <a:buChar char="•"/>
              <a:defRPr/>
            </a:pPr>
            <a:r>
              <a:rPr lang="en-US" dirty="0">
                <a:cs typeface="Myriad Pro"/>
              </a:rPr>
              <a:t>fosters political and stakeholder support</a:t>
            </a:r>
          </a:p>
          <a:p>
            <a:pPr marL="450296" indent="-450296" eaLnBrk="1" fontAlgn="auto" hangingPunct="1">
              <a:buClr>
                <a:srgbClr val="860D9F"/>
              </a:buClr>
              <a:buFont typeface="Arial"/>
              <a:buChar char="•"/>
              <a:defRPr/>
            </a:pPr>
            <a:r>
              <a:rPr lang="en-US" dirty="0">
                <a:cs typeface="Myriad Pro"/>
              </a:rPr>
              <a:t>Access to finances resources</a:t>
            </a:r>
          </a:p>
          <a:p>
            <a:pPr eaLnBrk="1" fontAlgn="auto" hangingPunct="1">
              <a:buClr>
                <a:srgbClr val="860D9F"/>
              </a:buClr>
              <a:defRPr/>
            </a:pPr>
            <a:r>
              <a:rPr lang="en-US" dirty="0">
                <a:cs typeface="Myriad Pro"/>
              </a:rPr>
              <a:t>6. EA access to finances resources. When there is a plan in place and decisive action, funders (national/provincial/district governments, NGOs and international donors) are more likely to support the actions.</a:t>
            </a:r>
            <a:endParaRPr lang="en-GB" dirty="0">
              <a:ea typeface="ＭＳ Ｐゴシック" pitchFamily="34" charset="-128"/>
            </a:endParaRPr>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21</a:t>
            </a:fld>
            <a:endParaRPr lang="en-GB" dirty="0"/>
          </a:p>
        </p:txBody>
      </p:sp>
    </p:spTree>
    <p:extLst>
      <p:ext uri="{BB962C8B-B14F-4D97-AF65-F5344CB8AC3E}">
        <p14:creationId xmlns:p14="http://schemas.microsoft.com/office/powerpoint/2010/main" val="666060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984250"/>
            <a:ext cx="5772150" cy="43291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Run through the key messages</a:t>
            </a:r>
          </a:p>
        </p:txBody>
      </p:sp>
      <p:sp>
        <p:nvSpPr>
          <p:cNvPr id="4" name="Slide Number Placeholder 3"/>
          <p:cNvSpPr>
            <a:spLocks noGrp="1"/>
          </p:cNvSpPr>
          <p:nvPr>
            <p:ph type="sldNum" sz="quarter" idx="10"/>
          </p:nvPr>
        </p:nvSpPr>
        <p:spPr/>
        <p:txBody>
          <a:bodyPr/>
          <a:lstStyle/>
          <a:p>
            <a:fld id="{69AB0435-A58D-4B6F-B848-F1922E60B89F}" type="slidenum">
              <a:rPr lang="en-GB" smtClean="0"/>
              <a:t>22</a:t>
            </a:fld>
            <a:endParaRPr lang="en-GB" dirty="0"/>
          </a:p>
        </p:txBody>
      </p:sp>
    </p:spTree>
    <p:extLst>
      <p:ext uri="{BB962C8B-B14F-4D97-AF65-F5344CB8AC3E}">
        <p14:creationId xmlns:p14="http://schemas.microsoft.com/office/powerpoint/2010/main" val="2500785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571500" y="984250"/>
            <a:ext cx="5772150" cy="432911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188"/>
              </a:spcAft>
              <a:buClr>
                <a:srgbClr val="FF6600"/>
              </a:buClr>
              <a:buSzPct val="150000"/>
            </a:pPr>
            <a:r>
              <a:rPr lang="en-US" altLang="en-US" dirty="0">
                <a:ea typeface="Myriad Pro" pitchFamily="34" charset="0"/>
                <a:cs typeface="Myriad Pro" pitchFamily="34" charset="0"/>
              </a:rPr>
              <a:t>Let us start by understanding what fisheries management is trying to achieve.</a:t>
            </a:r>
          </a:p>
          <a:p>
            <a:pPr eaLnBrk="1" hangingPunct="1">
              <a:spcBef>
                <a:spcPct val="0"/>
              </a:spcBef>
              <a:spcAft>
                <a:spcPts val="1188"/>
              </a:spcAft>
              <a:buClr>
                <a:srgbClr val="FF6600"/>
              </a:buClr>
              <a:buSzPct val="150000"/>
            </a:pPr>
            <a:r>
              <a:rPr lang="en-US" altLang="en-US" dirty="0">
                <a:ea typeface="Myriad Pro" pitchFamily="34" charset="0"/>
                <a:cs typeface="Myriad Pro" pitchFamily="34" charset="0"/>
              </a:rPr>
              <a:t>The many threats and issues identified in Session 1 require management to </a:t>
            </a:r>
          </a:p>
          <a:p>
            <a:pPr marL="285750" indent="-285750" eaLnBrk="1" hangingPunct="1">
              <a:spcBef>
                <a:spcPct val="0"/>
              </a:spcBef>
              <a:spcAft>
                <a:spcPts val="1188"/>
              </a:spcAft>
              <a:buSzPct val="100000"/>
              <a:buFont typeface="+mj-lt"/>
              <a:buAutoNum type="romanLcPeriod"/>
            </a:pPr>
            <a:r>
              <a:rPr lang="en-US" altLang="en-US" dirty="0">
                <a:ea typeface="Myriad Pro" pitchFamily="34" charset="0"/>
                <a:cs typeface="Myriad Pro" pitchFamily="34" charset="0"/>
              </a:rPr>
              <a:t>minimize their impact and</a:t>
            </a:r>
          </a:p>
          <a:p>
            <a:pPr marL="285750" indent="-285750" eaLnBrk="1" hangingPunct="1">
              <a:spcBef>
                <a:spcPct val="0"/>
              </a:spcBef>
              <a:spcAft>
                <a:spcPts val="1188"/>
              </a:spcAft>
              <a:buSzPct val="100000"/>
              <a:buFont typeface="+mj-lt"/>
              <a:buAutoNum type="romanLcPeriod"/>
            </a:pPr>
            <a:r>
              <a:rPr lang="en-US" altLang="en-US" dirty="0">
                <a:ea typeface="Myriad Pro" pitchFamily="34" charset="0"/>
                <a:cs typeface="Myriad Pro" pitchFamily="34" charset="0"/>
              </a:rPr>
              <a:t>improve the benefits to society. One definition is </a:t>
            </a:r>
            <a:r>
              <a:rPr lang="en-AU" altLang="en-US" dirty="0">
                <a:ea typeface="Myriad Pro" pitchFamily="34" charset="0"/>
                <a:cs typeface="Myriad Pro" pitchFamily="34" charset="0"/>
              </a:rPr>
              <a:t>“</a:t>
            </a:r>
            <a:r>
              <a:rPr lang="en-US" altLang="en-US" dirty="0"/>
              <a:t>An integrated process that aims to improve the benefits that society receives from harvesting fish</a:t>
            </a:r>
            <a:r>
              <a:rPr lang="en-AU" altLang="en-US" dirty="0">
                <a:ea typeface="Myriad Pro" pitchFamily="34" charset="0"/>
                <a:cs typeface="Myriad Pro" pitchFamily="34" charset="0"/>
              </a:rPr>
              <a:t>”. </a:t>
            </a:r>
            <a:endParaRPr lang="en-US" altLang="en-US" dirty="0">
              <a:ea typeface="Myriad Pro" pitchFamily="34" charset="0"/>
              <a:cs typeface="Myriad Pro" pitchFamily="34" charset="0"/>
            </a:endParaRPr>
          </a:p>
          <a:p>
            <a:pPr eaLnBrk="1" hangingPunct="1">
              <a:spcBef>
                <a:spcPct val="0"/>
              </a:spcBef>
            </a:pPr>
            <a:endParaRPr lang="en-US" altLang="en-US" dirty="0">
              <a:ea typeface="Myriad Pro" pitchFamily="34" charset="0"/>
              <a:cs typeface="Myriad Pro" pitchFamily="34" charset="0"/>
            </a:endParaRPr>
          </a:p>
          <a:p>
            <a:pPr eaLnBrk="1" hangingPunct="1">
              <a:spcBef>
                <a:spcPct val="0"/>
              </a:spcBef>
            </a:pPr>
            <a:r>
              <a:rPr lang="en-US" altLang="en-US" u="sng" dirty="0">
                <a:ea typeface="Myriad Pro" pitchFamily="34" charset="0"/>
                <a:cs typeface="Myriad Pro" pitchFamily="34" charset="0"/>
              </a:rPr>
              <a:t>Background info</a:t>
            </a:r>
          </a:p>
          <a:p>
            <a:pPr eaLnBrk="1" hangingPunct="1">
              <a:spcBef>
                <a:spcPct val="0"/>
              </a:spcBef>
            </a:pPr>
            <a:r>
              <a:rPr lang="en-US" altLang="en-US" dirty="0">
                <a:ea typeface="Myriad Pro" pitchFamily="34" charset="0"/>
                <a:cs typeface="Myriad Pro" pitchFamily="34" charset="0"/>
              </a:rPr>
              <a:t>This definition of management is adapted from FAO. It stresses the integrated nature of a number of activities, including (i) data and information gathering, (ii) analysis, (iii) planning, (iv) decision making, (v) allocation of resources and (vi) enforcement and compliance.</a:t>
            </a: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43790C3-936A-4857-B8EA-8CC168CEEBB0}" type="slidenum">
              <a:rPr lang="en-US" altLang="en-US" smtClean="0">
                <a:latin typeface="Calibri" panose="020F0502020204030204" pitchFamily="34" charset="0"/>
              </a:rPr>
              <a:pPr/>
              <a:t>3</a:t>
            </a:fld>
            <a:endParaRPr lang="en-US" altLang="en-US" dirty="0">
              <a:latin typeface="Calibri" panose="020F0502020204030204" pitchFamily="34" charset="0"/>
            </a:endParaRPr>
          </a:p>
        </p:txBody>
      </p:sp>
    </p:spTree>
    <p:extLst>
      <p:ext uri="{BB962C8B-B14F-4D97-AF65-F5344CB8AC3E}">
        <p14:creationId xmlns:p14="http://schemas.microsoft.com/office/powerpoint/2010/main" val="1720202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xfrm>
            <a:off x="571500" y="984250"/>
            <a:ext cx="5772150" cy="432911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188"/>
              </a:spcAft>
              <a:buClr>
                <a:srgbClr val="FF6600"/>
              </a:buClr>
              <a:buSzPct val="150000"/>
            </a:pPr>
            <a:r>
              <a:rPr lang="en-AU" altLang="en-US" dirty="0">
                <a:ea typeface="Myriad Pro" pitchFamily="34" charset="0"/>
                <a:cs typeface="Miriam" panose="020B0502050101010101" pitchFamily="34" charset="-79"/>
              </a:rPr>
              <a:t>Let us look at the components of fisheries</a:t>
            </a:r>
            <a:r>
              <a:rPr lang="en-AU" altLang="en-US" baseline="0" dirty="0">
                <a:ea typeface="Myriad Pro" pitchFamily="34" charset="0"/>
                <a:cs typeface="Miriam" panose="020B0502050101010101" pitchFamily="34" charset="-79"/>
              </a:rPr>
              <a:t> </a:t>
            </a:r>
            <a:r>
              <a:rPr lang="en-AU" altLang="en-US" dirty="0">
                <a:ea typeface="Myriad Pro" pitchFamily="34" charset="0"/>
                <a:cs typeface="Miriam" panose="020B0502050101010101" pitchFamily="34" charset="-79"/>
              </a:rPr>
              <a:t>management.</a:t>
            </a:r>
          </a:p>
          <a:p>
            <a:pPr eaLnBrk="1" hangingPunct="1">
              <a:spcBef>
                <a:spcPct val="0"/>
              </a:spcBef>
              <a:spcAft>
                <a:spcPts val="1188"/>
              </a:spcAft>
              <a:buClr>
                <a:srgbClr val="FF6600"/>
              </a:buClr>
              <a:buSzPct val="150000"/>
            </a:pPr>
            <a:r>
              <a:rPr lang="en-AU" altLang="en-US" dirty="0">
                <a:ea typeface="Myriad Pro" pitchFamily="34" charset="0"/>
                <a:cs typeface="Miriam" panose="020B0502050101010101" pitchFamily="34" charset="-79"/>
              </a:rPr>
              <a:t>Fisheries management is an integrated process that includes :</a:t>
            </a:r>
          </a:p>
          <a:p>
            <a:pPr marL="285750" indent="-285750" eaLnBrk="1" hangingPunct="1">
              <a:spcBef>
                <a:spcPct val="0"/>
              </a:spcBef>
              <a:spcAft>
                <a:spcPts val="1188"/>
              </a:spcAft>
              <a:buSzPct val="100000"/>
              <a:buFont typeface="+mj-lt"/>
              <a:buAutoNum type="romanLcPeriod"/>
            </a:pPr>
            <a:r>
              <a:rPr lang="en-AU" altLang="en-US" dirty="0">
                <a:ea typeface="Myriad Pro" pitchFamily="34" charset="0"/>
                <a:cs typeface="Miriam" panose="020B0502050101010101" pitchFamily="34" charset="-79"/>
              </a:rPr>
              <a:t>formulation and implementation of rules and regulations</a:t>
            </a:r>
          </a:p>
          <a:p>
            <a:pPr marL="285750" indent="-285750" eaLnBrk="1" hangingPunct="1">
              <a:spcBef>
                <a:spcPct val="0"/>
              </a:spcBef>
              <a:spcAft>
                <a:spcPts val="1188"/>
              </a:spcAft>
              <a:buSzPct val="100000"/>
              <a:buFont typeface="+mj-lt"/>
              <a:buAutoNum type="romanLcPeriod"/>
            </a:pPr>
            <a:r>
              <a:rPr lang="en-AU" altLang="en-US" dirty="0">
                <a:ea typeface="Myriad Pro" pitchFamily="34" charset="0"/>
                <a:cs typeface="Miriam" panose="020B0502050101010101" pitchFamily="34" charset="-79"/>
              </a:rPr>
              <a:t>compliance and enforcement of the rules,  </a:t>
            </a:r>
          </a:p>
          <a:p>
            <a:pPr marL="285750" indent="-285750" eaLnBrk="1" hangingPunct="1">
              <a:spcBef>
                <a:spcPct val="0"/>
              </a:spcBef>
              <a:spcAft>
                <a:spcPts val="1188"/>
              </a:spcAft>
              <a:buSzPct val="100000"/>
              <a:buFont typeface="+mj-lt"/>
              <a:buAutoNum type="romanLcPeriod"/>
            </a:pPr>
            <a:r>
              <a:rPr lang="en-AU" altLang="en-US" dirty="0">
                <a:ea typeface="Myriad Pro" pitchFamily="34" charset="0"/>
                <a:cs typeface="Miriam" panose="020B0502050101010101" pitchFamily="34" charset="-79"/>
              </a:rPr>
              <a:t>collecting and analysing data and information (including traditional knowledge) to inform decision making, </a:t>
            </a:r>
          </a:p>
          <a:p>
            <a:pPr marL="285750" indent="-285750" eaLnBrk="1" hangingPunct="1">
              <a:spcBef>
                <a:spcPct val="0"/>
              </a:spcBef>
              <a:spcAft>
                <a:spcPts val="1188"/>
              </a:spcAft>
              <a:buSzPct val="100000"/>
              <a:buFont typeface="+mj-lt"/>
              <a:buAutoNum type="romanLcPeriod"/>
            </a:pPr>
            <a:r>
              <a:rPr lang="en-AU" altLang="en-US" dirty="0">
                <a:ea typeface="Myriad Pro" pitchFamily="34" charset="0"/>
                <a:cs typeface="Miriam" panose="020B0502050101010101" pitchFamily="34" charset="-79"/>
              </a:rPr>
              <a:t>stakeholder engagement, and </a:t>
            </a:r>
          </a:p>
          <a:p>
            <a:pPr marL="285750" indent="-285750" eaLnBrk="1" hangingPunct="1">
              <a:spcBef>
                <a:spcPct val="0"/>
              </a:spcBef>
              <a:spcAft>
                <a:spcPts val="1188"/>
              </a:spcAft>
              <a:buSzPct val="100000"/>
              <a:buFont typeface="+mj-lt"/>
              <a:buAutoNum type="romanLcPeriod"/>
            </a:pPr>
            <a:r>
              <a:rPr lang="en-AU" altLang="en-US" dirty="0">
                <a:ea typeface="Myriad Pro" pitchFamily="34" charset="0"/>
                <a:cs typeface="Miriam" panose="020B0502050101010101" pitchFamily="34" charset="-79"/>
              </a:rPr>
              <a:t>policy &amp; planning.</a:t>
            </a:r>
          </a:p>
          <a:p>
            <a:pPr eaLnBrk="1" hangingPunct="1">
              <a:spcBef>
                <a:spcPct val="0"/>
              </a:spcBef>
              <a:spcAft>
                <a:spcPts val="1188"/>
              </a:spcAft>
              <a:buClr>
                <a:srgbClr val="FF6600"/>
              </a:buClr>
              <a:buSzPct val="150000"/>
            </a:pPr>
            <a:r>
              <a:rPr lang="en-AU" altLang="en-US" dirty="0">
                <a:cs typeface="Miriam" panose="020B0502050101010101" pitchFamily="34" charset="-79"/>
              </a:rPr>
              <a:t>Central to all these activities is the Fisheries Management Plan.</a:t>
            </a:r>
          </a:p>
          <a:p>
            <a:pPr marL="0" marR="0" lvl="0" indent="0" algn="l" defTabSz="914400" rtl="0" eaLnBrk="1" fontAlgn="auto" latinLnBrk="0" hangingPunct="1">
              <a:lnSpc>
                <a:spcPct val="100000"/>
              </a:lnSpc>
              <a:spcBef>
                <a:spcPct val="0"/>
              </a:spcBef>
              <a:spcAft>
                <a:spcPts val="1188"/>
              </a:spcAft>
              <a:buClr>
                <a:srgbClr val="FF6600"/>
              </a:buClr>
              <a:buSzPct val="150000"/>
              <a:buFontTx/>
              <a:buNone/>
              <a:tabLst/>
              <a:defRPr/>
            </a:pPr>
            <a:endParaRPr lang="en-AU" dirty="0"/>
          </a:p>
          <a:p>
            <a:pPr marL="0" marR="0" lvl="0" indent="0" algn="l" defTabSz="914400" rtl="0" eaLnBrk="1" fontAlgn="auto" latinLnBrk="0" hangingPunct="1">
              <a:lnSpc>
                <a:spcPct val="100000"/>
              </a:lnSpc>
              <a:spcBef>
                <a:spcPct val="0"/>
              </a:spcBef>
              <a:spcAft>
                <a:spcPts val="1188"/>
              </a:spcAft>
              <a:buClr>
                <a:srgbClr val="FF6600"/>
              </a:buClr>
              <a:buSzPct val="150000"/>
              <a:buFontTx/>
              <a:buNone/>
              <a:tabLst/>
              <a:defRPr/>
            </a:pPr>
            <a:r>
              <a:rPr lang="en-AU" dirty="0"/>
              <a:t>See same figure 2.1 in Module 2 Participant Handbook</a:t>
            </a:r>
            <a:endParaRPr lang="en-GB" dirty="0"/>
          </a:p>
          <a:p>
            <a:pPr eaLnBrk="1" hangingPunct="1">
              <a:spcBef>
                <a:spcPct val="0"/>
              </a:spcBef>
              <a:spcAft>
                <a:spcPts val="1188"/>
              </a:spcAft>
              <a:buClr>
                <a:srgbClr val="FF6600"/>
              </a:buClr>
              <a:buSzPct val="150000"/>
            </a:pPr>
            <a:endParaRPr lang="en-US" altLang="en-US" dirty="0">
              <a:cs typeface="Miriam" panose="020B0502050101010101" pitchFamily="34" charset="-79"/>
            </a:endParaRPr>
          </a:p>
          <a:p>
            <a:pPr eaLnBrk="1" hangingPunct="1">
              <a:spcBef>
                <a:spcPct val="0"/>
              </a:spcBef>
              <a:spcAft>
                <a:spcPts val="1188"/>
              </a:spcAft>
              <a:buClr>
                <a:srgbClr val="FF6600"/>
              </a:buClr>
              <a:buSzPct val="150000"/>
            </a:pPr>
            <a:endParaRPr lang="en-US" altLang="en-US" dirty="0">
              <a:cs typeface="Miriam" panose="020B0502050101010101" pitchFamily="34" charset="-79"/>
            </a:endParaRPr>
          </a:p>
        </p:txBody>
      </p:sp>
      <p:sp>
        <p:nvSpPr>
          <p:cNvPr id="102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21ED8CA-E6E1-4212-90A8-8759B3C4A6BB}" type="slidenum">
              <a:rPr lang="en-US" altLang="en-US" smtClean="0">
                <a:latin typeface="Calibri" panose="020F0502020204030204" pitchFamily="34" charset="0"/>
              </a:rPr>
              <a:pPr/>
              <a:t>4</a:t>
            </a:fld>
            <a:endParaRPr lang="en-US" altLang="en-US" dirty="0">
              <a:latin typeface="Calibri" panose="020F0502020204030204" pitchFamily="34" charset="0"/>
            </a:endParaRPr>
          </a:p>
        </p:txBody>
      </p:sp>
    </p:spTree>
    <p:extLst>
      <p:ext uri="{BB962C8B-B14F-4D97-AF65-F5344CB8AC3E}">
        <p14:creationId xmlns:p14="http://schemas.microsoft.com/office/powerpoint/2010/main" val="1194983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571500" y="984250"/>
            <a:ext cx="5772150" cy="432911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t>Let us look at a typical  structure</a:t>
            </a:r>
            <a:r>
              <a:rPr lang="en-AU" altLang="en-US" baseline="0" dirty="0"/>
              <a:t> of a national </a:t>
            </a:r>
            <a:r>
              <a:rPr lang="en-AU" altLang="en-US" dirty="0"/>
              <a:t> fisheries agency.</a:t>
            </a:r>
          </a:p>
          <a:p>
            <a:r>
              <a:rPr lang="en-AU" altLang="en-US" dirty="0"/>
              <a:t>There are often different Divisions/Sections in a Fisheries agency that carry out these different activities.</a:t>
            </a:r>
          </a:p>
          <a:p>
            <a:r>
              <a:rPr lang="en-AU" altLang="en-US" dirty="0"/>
              <a:t>Same</a:t>
            </a:r>
            <a:r>
              <a:rPr lang="en-AU" altLang="en-US" baseline="0" dirty="0"/>
              <a:t> visual is Figure 16.3 in Module 16.</a:t>
            </a:r>
            <a:endParaRPr lang="en-AU" altLang="en-US" dirty="0"/>
          </a:p>
        </p:txBody>
      </p:sp>
      <p:sp>
        <p:nvSpPr>
          <p:cNvPr id="1229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D704B0-A4D4-456D-B4B4-2CE645E6D4AB}" type="slidenum">
              <a:rPr lang="en-US" altLang="en-US" smtClean="0">
                <a:latin typeface="Calibri" panose="020F0502020204030204" pitchFamily="34" charset="0"/>
              </a:rPr>
              <a:pPr/>
              <a:t>5</a:t>
            </a:fld>
            <a:endParaRPr lang="en-US" altLang="en-US" dirty="0">
              <a:latin typeface="Calibri" panose="020F0502020204030204" pitchFamily="34" charset="0"/>
            </a:endParaRPr>
          </a:p>
        </p:txBody>
      </p:sp>
    </p:spTree>
    <p:extLst>
      <p:ext uri="{BB962C8B-B14F-4D97-AF65-F5344CB8AC3E}">
        <p14:creationId xmlns:p14="http://schemas.microsoft.com/office/powerpoint/2010/main" val="2030427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571500" y="984250"/>
            <a:ext cx="5772150" cy="432911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AU" altLang="en-US" dirty="0"/>
              <a:t>A Fisheries Manager is person who is responsible for coordinating all the management activities for a given fishery.</a:t>
            </a:r>
          </a:p>
          <a:p>
            <a:pPr>
              <a:defRPr/>
            </a:pPr>
            <a:r>
              <a:rPr lang="en-AU" altLang="en-US" dirty="0"/>
              <a:t>This includes:</a:t>
            </a:r>
          </a:p>
          <a:p>
            <a:pPr marL="171450" indent="-171450">
              <a:buFont typeface="Arial" panose="020B0604020202020204" pitchFamily="34" charset="0"/>
              <a:buChar char="•"/>
              <a:defRPr/>
            </a:pPr>
            <a:r>
              <a:rPr lang="en-AU" altLang="en-US" dirty="0">
                <a:ea typeface="Myriad Pro" pitchFamily="34" charset="0"/>
                <a:cs typeface="Myriad Pro" pitchFamily="34" charset="0"/>
              </a:rPr>
              <a:t>informed decision making</a:t>
            </a:r>
          </a:p>
          <a:p>
            <a:pPr marL="171450" indent="-171450">
              <a:buFont typeface="Arial" panose="020B0604020202020204" pitchFamily="34" charset="0"/>
              <a:buChar char="•"/>
              <a:defRPr/>
            </a:pPr>
            <a:r>
              <a:rPr lang="en-AU" altLang="en-US" dirty="0">
                <a:ea typeface="Myriad Pro" pitchFamily="34" charset="0"/>
                <a:cs typeface="Myriad Pro" pitchFamily="34" charset="0"/>
              </a:rPr>
              <a:t>formulation and implementation of rules and regulations</a:t>
            </a:r>
          </a:p>
          <a:p>
            <a:pPr marL="171450" indent="-171450">
              <a:buFont typeface="Arial" panose="020B0604020202020204" pitchFamily="34" charset="0"/>
              <a:buChar char="•"/>
              <a:defRPr/>
            </a:pPr>
            <a:r>
              <a:rPr lang="en-AU" altLang="en-US" dirty="0">
                <a:ea typeface="Myriad Pro" pitchFamily="34" charset="0"/>
                <a:cs typeface="Myriad Pro" pitchFamily="34" charset="0"/>
              </a:rPr>
              <a:t>compliance and enforcement </a:t>
            </a:r>
          </a:p>
          <a:p>
            <a:pPr marL="171450" indent="-171450">
              <a:buFont typeface="Arial" panose="020B0604020202020204" pitchFamily="34" charset="0"/>
              <a:buChar char="•"/>
              <a:defRPr/>
            </a:pPr>
            <a:r>
              <a:rPr lang="en-AU" altLang="en-US" dirty="0">
                <a:ea typeface="Myriad Pro" pitchFamily="34" charset="0"/>
                <a:cs typeface="Myriad Pro" pitchFamily="34" charset="0"/>
              </a:rPr>
              <a:t>allocation of resources</a:t>
            </a:r>
          </a:p>
          <a:p>
            <a:pPr marL="171450" indent="-171450">
              <a:buFont typeface="Arial" panose="020B0604020202020204" pitchFamily="34" charset="0"/>
              <a:buChar char="•"/>
              <a:defRPr/>
            </a:pPr>
            <a:r>
              <a:rPr lang="en-AU" altLang="en-US" dirty="0">
                <a:ea typeface="Myriad Pro" pitchFamily="34" charset="0"/>
                <a:cs typeface="Myriad Pro" pitchFamily="34" charset="0"/>
              </a:rPr>
              <a:t>negotiation</a:t>
            </a:r>
          </a:p>
        </p:txBody>
      </p:sp>
      <p:sp>
        <p:nvSpPr>
          <p:cNvPr id="1434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D8B5DB0-40F6-467C-82E4-04483E6E6AE8}" type="slidenum">
              <a:rPr lang="en-US" altLang="en-US" smtClean="0">
                <a:latin typeface="Calibri" panose="020F0502020204030204" pitchFamily="34" charset="0"/>
              </a:rPr>
              <a:pPr/>
              <a:t>6</a:t>
            </a:fld>
            <a:endParaRPr lang="en-US" altLang="en-US" dirty="0">
              <a:latin typeface="Calibri" panose="020F0502020204030204" pitchFamily="34" charset="0"/>
            </a:endParaRPr>
          </a:p>
        </p:txBody>
      </p:sp>
    </p:spTree>
    <p:extLst>
      <p:ext uri="{BB962C8B-B14F-4D97-AF65-F5344CB8AC3E}">
        <p14:creationId xmlns:p14="http://schemas.microsoft.com/office/powerpoint/2010/main" val="2578409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571500" y="984250"/>
            <a:ext cx="5772150" cy="432911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49263" eaLnBrk="1" hangingPunct="1">
              <a:spcBef>
                <a:spcPct val="0"/>
              </a:spcBef>
            </a:pPr>
            <a:r>
              <a:rPr lang="en-US" altLang="en-US" dirty="0">
                <a:ea typeface="Myriad Pro" pitchFamily="34" charset="0"/>
                <a:cs typeface="Myriad Pro" pitchFamily="34" charset="0"/>
              </a:rPr>
              <a:t>The typical (or existing) fisheries management in the country/region will differ among countries and locations;</a:t>
            </a:r>
          </a:p>
          <a:p>
            <a:pPr defTabSz="449263" eaLnBrk="1" hangingPunct="1">
              <a:spcBef>
                <a:spcPct val="0"/>
              </a:spcBef>
            </a:pPr>
            <a:r>
              <a:rPr lang="en-US" altLang="en-US" dirty="0">
                <a:ea typeface="Myriad Pro" pitchFamily="34" charset="0"/>
                <a:cs typeface="Myriad Pro" pitchFamily="34" charset="0"/>
              </a:rPr>
              <a:t>It may include co-management. </a:t>
            </a:r>
          </a:p>
          <a:p>
            <a:pPr defTabSz="449263" eaLnBrk="1" hangingPunct="1">
              <a:spcBef>
                <a:spcPct val="0"/>
              </a:spcBef>
            </a:pPr>
            <a:r>
              <a:rPr lang="en-US" altLang="en-US" dirty="0">
                <a:ea typeface="Myriad Pro" pitchFamily="34" charset="0"/>
                <a:cs typeface="Myriad Pro" pitchFamily="34" charset="0"/>
              </a:rPr>
              <a:t>This slide introduces a few possible characteristics that may reflect participants experience. </a:t>
            </a:r>
          </a:p>
          <a:p>
            <a:pPr defTabSz="449263" eaLnBrk="1" hangingPunct="1">
              <a:spcBef>
                <a:spcPct val="0"/>
              </a:spcBef>
            </a:pPr>
            <a:r>
              <a:rPr lang="en-US" altLang="en-US" dirty="0">
                <a:ea typeface="Myriad Pro" pitchFamily="34" charset="0"/>
                <a:cs typeface="Myriad Pro" pitchFamily="34" charset="0"/>
              </a:rPr>
              <a:t>In the next activity (next slide), participants will be asked to characterize fisheries management that they know.</a:t>
            </a:r>
            <a:endParaRPr lang="en-US" altLang="en-US" dirty="0"/>
          </a:p>
        </p:txBody>
      </p:sp>
      <p:sp>
        <p:nvSpPr>
          <p:cNvPr id="1638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6E8F95A-E7DE-46E4-8FEF-D34CF824D262}" type="slidenum">
              <a:rPr lang="en-US" altLang="en-US" smtClean="0">
                <a:latin typeface="Calibri" panose="020F0502020204030204" pitchFamily="34" charset="0"/>
              </a:rPr>
              <a:pPr/>
              <a:t>7</a:t>
            </a:fld>
            <a:endParaRPr lang="en-US" altLang="en-US" dirty="0">
              <a:latin typeface="Calibri" panose="020F0502020204030204" pitchFamily="34" charset="0"/>
            </a:endParaRPr>
          </a:p>
        </p:txBody>
      </p:sp>
    </p:spTree>
    <p:extLst>
      <p:ext uri="{BB962C8B-B14F-4D97-AF65-F5344CB8AC3E}">
        <p14:creationId xmlns:p14="http://schemas.microsoft.com/office/powerpoint/2010/main" val="1972043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984250"/>
            <a:ext cx="5772150" cy="432911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altLang="en-US" dirty="0"/>
              <a:t>[10 minutes]</a:t>
            </a:r>
          </a:p>
          <a:p>
            <a:pPr eaLnBrk="1" hangingPunct="1">
              <a:spcBef>
                <a:spcPct val="0"/>
              </a:spcBef>
            </a:pPr>
            <a:r>
              <a:rPr lang="en-US" altLang="en-US" dirty="0"/>
              <a:t>Instruction: The group to discuss what they understand about fisheries management that exists in their countries.</a:t>
            </a:r>
          </a:p>
          <a:p>
            <a:pPr eaLnBrk="1" hangingPunct="1">
              <a:spcBef>
                <a:spcPct val="0"/>
              </a:spcBef>
            </a:pPr>
            <a:r>
              <a:rPr lang="en-US" altLang="en-US" dirty="0"/>
              <a:t>Have participants categorize their previously identified threats and issues into 2 categories – those that can be addressed by existing fisheries management and those that can not (e.g. tick the ones that can). </a:t>
            </a:r>
          </a:p>
          <a:p>
            <a:pPr eaLnBrk="1" hangingPunct="1">
              <a:spcBef>
                <a:spcPct val="0"/>
              </a:spcBef>
            </a:pPr>
            <a:r>
              <a:rPr lang="en-US" altLang="en-US" dirty="0"/>
              <a:t>Stick them up  on flip charts</a:t>
            </a:r>
          </a:p>
          <a:p>
            <a:pPr eaLnBrk="1" hangingPunct="1">
              <a:spcBef>
                <a:spcPct val="0"/>
              </a:spcBef>
            </a:pPr>
            <a:r>
              <a:rPr lang="en-US" altLang="en-US" dirty="0"/>
              <a:t>Go around the room</a:t>
            </a:r>
            <a:r>
              <a:rPr lang="en-US" altLang="en-US" baseline="0" dirty="0"/>
              <a:t> and highlight the the issues identified</a:t>
            </a:r>
            <a:endParaRPr lang="en-US" altLang="en-US" dirty="0"/>
          </a:p>
          <a:p>
            <a:pPr eaLnBrk="1" hangingPunct="1">
              <a:spcBef>
                <a:spcPct val="0"/>
              </a:spcBef>
            </a:pPr>
            <a:r>
              <a:rPr lang="en-US" altLang="en-US" dirty="0"/>
              <a:t>The purpose is to illustrate that many of the threats and issues are not fisheries-specific but broader to the wider ecosystem (which is why we need EA- see next slide).</a:t>
            </a:r>
          </a:p>
          <a:p>
            <a:pPr eaLnBrk="1" hangingPunct="1">
              <a:spcBef>
                <a:spcPct val="0"/>
              </a:spcBef>
            </a:pPr>
            <a:endParaRPr lang="en-US" altLang="en-US" dirty="0"/>
          </a:p>
        </p:txBody>
      </p:sp>
      <p:sp>
        <p:nvSpPr>
          <p:cNvPr id="4" name="Slide Number Placeholder 3"/>
          <p:cNvSpPr>
            <a:spLocks noGrp="1"/>
          </p:cNvSpPr>
          <p:nvPr>
            <p:ph type="sldNum" sz="quarter" idx="10"/>
          </p:nvPr>
        </p:nvSpPr>
        <p:spPr/>
        <p:txBody>
          <a:bodyPr/>
          <a:lstStyle/>
          <a:p>
            <a:pPr>
              <a:defRPr/>
            </a:pPr>
            <a:fld id="{7368729E-9089-4BA8-958D-64D06780C2CD}" type="slidenum">
              <a:rPr lang="en-US" altLang="en-US" smtClean="0"/>
              <a:pPr>
                <a:defRPr/>
              </a:pPr>
              <a:t>8</a:t>
            </a:fld>
            <a:endParaRPr lang="en-US" altLang="en-US" dirty="0"/>
          </a:p>
        </p:txBody>
      </p:sp>
    </p:spTree>
    <p:extLst>
      <p:ext uri="{BB962C8B-B14F-4D97-AF65-F5344CB8AC3E}">
        <p14:creationId xmlns:p14="http://schemas.microsoft.com/office/powerpoint/2010/main" val="3791182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984250"/>
            <a:ext cx="5772150" cy="43291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Based on their activity, discuss that existing fisheries management, due to its fisheries specific focus, is not capable of addressing many of the threats and issues facing the fisheries.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purpose is to illustrate that many of the threats and issues are not fisheries specific but broader to the wider ecosystem and that we need a broader approach.</a:t>
            </a:r>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9</a:t>
            </a:fld>
            <a:endParaRPr lang="en-GB" dirty="0"/>
          </a:p>
        </p:txBody>
      </p:sp>
    </p:spTree>
    <p:extLst>
      <p:ext uri="{BB962C8B-B14F-4D97-AF65-F5344CB8AC3E}">
        <p14:creationId xmlns:p14="http://schemas.microsoft.com/office/powerpoint/2010/main" val="504003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A64942CA-A481-4726-8904-AA0C8FE001C5}" type="slidenum">
              <a:rPr lang="en-GB" smtClean="0"/>
              <a:pPr/>
              <a:t>‹#›</a:t>
            </a:fld>
            <a:endParaRPr lang="en-GB" dirty="0"/>
          </a:p>
        </p:txBody>
      </p:sp>
    </p:spTree>
    <p:extLst>
      <p:ext uri="{BB962C8B-B14F-4D97-AF65-F5344CB8AC3E}">
        <p14:creationId xmlns:p14="http://schemas.microsoft.com/office/powerpoint/2010/main" val="1162813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A64942CA-A481-4726-8904-AA0C8FE001C5}" type="slidenum">
              <a:rPr lang="en-GB" smtClean="0"/>
              <a:pPr/>
              <a:t>‹#›</a:t>
            </a:fld>
            <a:endParaRPr lang="en-GB" dirty="0"/>
          </a:p>
        </p:txBody>
      </p:sp>
    </p:spTree>
    <p:extLst>
      <p:ext uri="{BB962C8B-B14F-4D97-AF65-F5344CB8AC3E}">
        <p14:creationId xmlns:p14="http://schemas.microsoft.com/office/powerpoint/2010/main" val="3107453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A64942CA-A481-4726-8904-AA0C8FE001C5}" type="slidenum">
              <a:rPr lang="en-GB" smtClean="0"/>
              <a:pPr/>
              <a:t>‹#›</a:t>
            </a:fld>
            <a:endParaRPr lang="en-GB" dirty="0"/>
          </a:p>
        </p:txBody>
      </p:sp>
    </p:spTree>
    <p:extLst>
      <p:ext uri="{BB962C8B-B14F-4D97-AF65-F5344CB8AC3E}">
        <p14:creationId xmlns:p14="http://schemas.microsoft.com/office/powerpoint/2010/main" val="3139689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2157275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645061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953890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2370382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3498799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2058368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1915372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788783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7075417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2146103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2860878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3924227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GB"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GB" dirty="0"/>
          </a:p>
        </p:txBody>
      </p:sp>
      <p:sp>
        <p:nvSpPr>
          <p:cNvPr id="9" name="Slide Number Placeholder 8"/>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2793889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367052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3929102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2880593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987244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488551"/>
            <a:ext cx="7886700" cy="75347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2331719"/>
            <a:ext cx="7886700" cy="384524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grpSp>
        <p:nvGrpSpPr>
          <p:cNvPr id="8" name="Group 7"/>
          <p:cNvGrpSpPr/>
          <p:nvPr userDrawn="1"/>
        </p:nvGrpSpPr>
        <p:grpSpPr>
          <a:xfrm>
            <a:off x="0" y="6400150"/>
            <a:ext cx="9144000" cy="487298"/>
            <a:chOff x="-1" y="5279491"/>
            <a:chExt cx="12285134" cy="487298"/>
          </a:xfrm>
        </p:grpSpPr>
        <p:sp>
          <p:nvSpPr>
            <p:cNvPr id="9" name="Pentagon 8"/>
            <p:cNvSpPr/>
            <p:nvPr userDrawn="1"/>
          </p:nvSpPr>
          <p:spPr>
            <a:xfrm>
              <a:off x="-1" y="5279491"/>
              <a:ext cx="9398724" cy="440267"/>
            </a:xfrm>
            <a:prstGeom prst="homePlate">
              <a:avLst/>
            </a:prstGeom>
            <a:solidFill>
              <a:srgbClr val="FFC0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grpSp>
          <p:nvGrpSpPr>
            <p:cNvPr id="10" name="Group 5"/>
            <p:cNvGrpSpPr>
              <a:grpSpLocks/>
            </p:cNvGrpSpPr>
            <p:nvPr userDrawn="1"/>
          </p:nvGrpSpPr>
          <p:grpSpPr bwMode="auto">
            <a:xfrm>
              <a:off x="51903" y="5314351"/>
              <a:ext cx="12233230" cy="452438"/>
              <a:chOff x="92851" y="6441528"/>
              <a:chExt cx="12233539" cy="451240"/>
            </a:xfrm>
          </p:grpSpPr>
          <p:sp>
            <p:nvSpPr>
              <p:cNvPr id="11" name="Rectangle 10"/>
              <p:cNvSpPr/>
              <p:nvPr/>
            </p:nvSpPr>
            <p:spPr>
              <a:xfrm>
                <a:off x="92851" y="6441528"/>
                <a:ext cx="12233539" cy="451240"/>
              </a:xfrm>
              <a:prstGeom prst="rect">
                <a:avLst/>
              </a:prstGeom>
              <a:solidFill>
                <a:srgbClr val="FFD01B">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srgbClr val="16D934"/>
                  </a:solidFill>
                  <a:latin typeface="Myriad Pro" pitchFamily="34" charset="0"/>
                </a:endParaRPr>
              </a:p>
            </p:txBody>
          </p:sp>
          <p:sp>
            <p:nvSpPr>
              <p:cNvPr id="12" name="Subtitle 2"/>
              <p:cNvSpPr txBox="1">
                <a:spLocks/>
              </p:cNvSpPr>
              <p:nvPr/>
            </p:nvSpPr>
            <p:spPr bwMode="auto">
              <a:xfrm>
                <a:off x="92851" y="6502629"/>
                <a:ext cx="9025009" cy="37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altLang="en-US" sz="1600" b="1" dirty="0">
                    <a:latin typeface="+mn-lt"/>
                  </a:rPr>
                  <a:t>2. FISHERIES MANAGEMENT AND THE ECOSYSTEM APPROACH</a:t>
                </a:r>
              </a:p>
              <a:p>
                <a:pPr algn="l" eaLnBrk="1" hangingPunct="1">
                  <a:spcBef>
                    <a:spcPct val="20000"/>
                  </a:spcBef>
                  <a:buFont typeface="Arial" panose="020B0604020202020204" pitchFamily="34" charset="0"/>
                  <a:buNone/>
                </a:pPr>
                <a:endParaRPr lang="en-US" altLang="en-US" sz="1600" b="1" dirty="0">
                  <a:latin typeface="+mn-lt"/>
                </a:endParaRPr>
              </a:p>
            </p:txBody>
          </p:sp>
        </p:grpSp>
      </p:grpSp>
      <p:sp>
        <p:nvSpPr>
          <p:cNvPr id="13" name="Slide Number Placeholder 12"/>
          <p:cNvSpPr>
            <a:spLocks noGrp="1"/>
          </p:cNvSpPr>
          <p:nvPr>
            <p:ph type="sldNum" sz="quarter" idx="4"/>
          </p:nvPr>
        </p:nvSpPr>
        <p:spPr>
          <a:xfrm>
            <a:off x="8121131" y="6449218"/>
            <a:ext cx="862799" cy="365125"/>
          </a:xfrm>
          <a:prstGeom prst="rect">
            <a:avLst/>
          </a:prstGeom>
        </p:spPr>
        <p:txBody>
          <a:bodyPr vert="horz" lIns="91440" tIns="45720" rIns="91440" bIns="45720" rtlCol="0" anchor="ctr"/>
          <a:lstStyle>
            <a:lvl1pPr algn="r">
              <a:defRPr sz="1600" b="1">
                <a:solidFill>
                  <a:schemeClr val="tx1"/>
                </a:solidFill>
              </a:defRPr>
            </a:lvl1pPr>
          </a:lstStyle>
          <a:p>
            <a:fld id="{A9B52746-7CA1-4DD1-9652-F7B4FA79034F}" type="slidenum">
              <a:rPr lang="en-GB" smtClean="0"/>
              <a:pPr/>
              <a:t>‹#›</a:t>
            </a:fld>
            <a:endParaRPr lang="en-GB" dirty="0"/>
          </a:p>
        </p:txBody>
      </p:sp>
      <p:pic>
        <p:nvPicPr>
          <p:cNvPr id="14" name="Picture 13"/>
          <p:cNvPicPr>
            <a:picLocks noChangeAspect="1"/>
          </p:cNvPicPr>
          <p:nvPr userDrawn="1"/>
        </p:nvPicPr>
        <p:blipFill rotWithShape="1">
          <a:blip r:embed="rId22">
            <a:extLst>
              <a:ext uri="{28A0092B-C50C-407E-A947-70E740481C1C}">
                <a14:useLocalDpi xmlns:a14="http://schemas.microsoft.com/office/drawing/2010/main" val="0"/>
              </a:ext>
            </a:extLst>
          </a:blip>
          <a:srcRect l="1650" t="4295" r="679" b="10365"/>
          <a:stretch/>
        </p:blipFill>
        <p:spPr>
          <a:xfrm>
            <a:off x="0" y="-37280"/>
            <a:ext cx="9144000" cy="1386020"/>
          </a:xfrm>
          <a:prstGeom prst="rect">
            <a:avLst/>
          </a:prstGeom>
        </p:spPr>
      </p:pic>
    </p:spTree>
    <p:extLst>
      <p:ext uri="{BB962C8B-B14F-4D97-AF65-F5344CB8AC3E}">
        <p14:creationId xmlns:p14="http://schemas.microsoft.com/office/powerpoint/2010/main" val="203804576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Lst>
  <p:hf hdr="0" ftr="0" dt="0"/>
  <p:txStyles>
    <p:titleStyle>
      <a:lvl1pPr algn="l" defTabSz="914400" rtl="0" eaLnBrk="1" latinLnBrk="0" hangingPunct="1">
        <a:lnSpc>
          <a:spcPct val="90000"/>
        </a:lnSpc>
        <a:spcBef>
          <a:spcPct val="0"/>
        </a:spcBef>
        <a:buNone/>
        <a:defRPr sz="3600" b="1" kern="1200">
          <a:solidFill>
            <a:schemeClr val="accent1">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4.tif"/><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10.xml"/><Relationship Id="rId16" Type="http://schemas.openxmlformats.org/officeDocument/2006/relationships/image" Target="../media/image16.png"/><Relationship Id="rId1" Type="http://schemas.openxmlformats.org/officeDocument/2006/relationships/slideLayout" Target="../slideLayouts/slideLayout19.xml"/><Relationship Id="rId6" Type="http://schemas.openxmlformats.org/officeDocument/2006/relationships/image" Target="../media/image6.png"/><Relationship Id="rId11" Type="http://schemas.openxmlformats.org/officeDocument/2006/relationships/image" Target="../media/image11.png"/><Relationship Id="rId5" Type="http://schemas.microsoft.com/office/2007/relationships/hdphoto" Target="../media/hdphoto1.wdp"/><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gif"/><Relationship Id="rId7"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3.jpeg"/><Relationship Id="rId11" Type="http://schemas.openxmlformats.org/officeDocument/2006/relationships/image" Target="../media/image27.jpeg"/><Relationship Id="rId5" Type="http://schemas.openxmlformats.org/officeDocument/2006/relationships/image" Target="../media/image22.jpeg"/><Relationship Id="rId10" Type="http://schemas.openxmlformats.org/officeDocument/2006/relationships/image" Target="../media/image26.jpeg"/><Relationship Id="rId4" Type="http://schemas.openxmlformats.org/officeDocument/2006/relationships/image" Target="../media/image21.png"/><Relationship Id="rId9"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3308026"/>
            <a:ext cx="9167508" cy="3583137"/>
            <a:chOff x="0" y="3322347"/>
            <a:chExt cx="9167508" cy="3583137"/>
          </a:xfrm>
        </p:grpSpPr>
        <p:sp>
          <p:nvSpPr>
            <p:cNvPr id="12" name="Rectangle 11"/>
            <p:cNvSpPr/>
            <p:nvPr/>
          </p:nvSpPr>
          <p:spPr>
            <a:xfrm>
              <a:off x="0" y="3322347"/>
              <a:ext cx="9167508" cy="3583137"/>
            </a:xfrm>
            <a:prstGeom prst="rect">
              <a:avLst/>
            </a:prstGeom>
            <a:gradFill flip="none" rotWithShape="1">
              <a:gsLst>
                <a:gs pos="0">
                  <a:schemeClr val="accent4">
                    <a:lumMod val="0"/>
                    <a:lumOff val="100000"/>
                  </a:schemeClr>
                </a:gs>
                <a:gs pos="20000">
                  <a:schemeClr val="accent4">
                    <a:lumMod val="0"/>
                    <a:lumOff val="100000"/>
                  </a:schemeClr>
                </a:gs>
                <a:gs pos="100000">
                  <a:schemeClr val="accent4">
                    <a:lumMod val="10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endParaRPr lang="en-GB" dirty="0"/>
            </a:p>
          </p:txBody>
        </p:sp>
        <p:sp>
          <p:nvSpPr>
            <p:cNvPr id="13" name="Title 1"/>
            <p:cNvSpPr txBox="1">
              <a:spLocks/>
            </p:cNvSpPr>
            <p:nvPr/>
          </p:nvSpPr>
          <p:spPr bwMode="auto">
            <a:xfrm>
              <a:off x="178291" y="5753091"/>
              <a:ext cx="5951047" cy="884102"/>
            </a:xfrm>
            <a:prstGeom prst="rect">
              <a:avLst/>
            </a:prstGeom>
            <a:solidFill>
              <a:schemeClr val="accent4">
                <a:lumMod val="75000"/>
              </a:schemeClr>
            </a:solidFill>
            <a:ln>
              <a:noFill/>
            </a:ln>
          </p:spPr>
          <p:txBody>
            <a:bodyPr anchor="ctr" anchorCtr="1"/>
            <a:lstStyle>
              <a:lvl1pPr algn="ctr" eaLnBrk="1" hangingPunct="1">
                <a:defRPr sz="4000" b="1">
                  <a:solidFill>
                    <a:schemeClr val="bg1"/>
                  </a:solidFill>
                  <a:latin typeface="Myriad Pro" pitchFamily="34" charset="0"/>
                </a:defRPr>
              </a:lvl1pPr>
              <a:lvl2pPr algn="ctr">
                <a:defRPr sz="4400">
                  <a:latin typeface="Calibri" pitchFamily="34" charset="0"/>
                </a:defRPr>
              </a:lvl2pPr>
              <a:lvl3pPr algn="ctr">
                <a:defRPr sz="4400">
                  <a:latin typeface="Calibri" pitchFamily="34" charset="0"/>
                </a:defRPr>
              </a:lvl3pPr>
              <a:lvl4pPr algn="ctr">
                <a:defRPr sz="4400">
                  <a:latin typeface="Calibri" pitchFamily="34" charset="0"/>
                </a:defRPr>
              </a:lvl4pPr>
              <a:lvl5pPr algn="ctr">
                <a:defRPr sz="4400">
                  <a:latin typeface="Calibri" pitchFamily="34" charset="0"/>
                </a:defRPr>
              </a:lvl5pPr>
              <a:lvl6pPr marL="457200" algn="ctr" defTabSz="457200" fontAlgn="base">
                <a:spcBef>
                  <a:spcPct val="0"/>
                </a:spcBef>
                <a:spcAft>
                  <a:spcPct val="0"/>
                </a:spcAft>
                <a:defRPr sz="4400">
                  <a:latin typeface="Calibri" pitchFamily="34" charset="0"/>
                </a:defRPr>
              </a:lvl6pPr>
              <a:lvl7pPr marL="914400" algn="ctr" defTabSz="457200" fontAlgn="base">
                <a:spcBef>
                  <a:spcPct val="0"/>
                </a:spcBef>
                <a:spcAft>
                  <a:spcPct val="0"/>
                </a:spcAft>
                <a:defRPr sz="4400">
                  <a:latin typeface="Calibri" pitchFamily="34" charset="0"/>
                </a:defRPr>
              </a:lvl7pPr>
              <a:lvl8pPr marL="1371600" algn="ctr" defTabSz="457200" fontAlgn="base">
                <a:spcBef>
                  <a:spcPct val="0"/>
                </a:spcBef>
                <a:spcAft>
                  <a:spcPct val="0"/>
                </a:spcAft>
                <a:defRPr sz="4400">
                  <a:latin typeface="Calibri" pitchFamily="34" charset="0"/>
                </a:defRPr>
              </a:lvl8pPr>
              <a:lvl9pPr marL="1828800" algn="ctr" defTabSz="457200" fontAlgn="base">
                <a:spcBef>
                  <a:spcPct val="0"/>
                </a:spcBef>
                <a:spcAft>
                  <a:spcPct val="0"/>
                </a:spcAft>
                <a:defRPr sz="4400">
                  <a:latin typeface="Calibri" pitchFamily="34" charset="0"/>
                </a:defRPr>
              </a:lvl9pPr>
            </a:lstStyle>
            <a:p>
              <a:pPr algn="l"/>
              <a:r>
                <a:rPr lang="en-US" altLang="en-US" sz="2400" dirty="0">
                  <a:latin typeface="+mn-lt"/>
                </a:rPr>
                <a:t>Essential EAFm training</a:t>
              </a:r>
            </a:p>
            <a:p>
              <a:pPr algn="l"/>
              <a:r>
                <a:rPr lang="en-US" altLang="en-US" sz="2400" dirty="0">
                  <a:latin typeface="+mn-lt"/>
                </a:rPr>
                <a:t>Date |Place </a:t>
              </a:r>
            </a:p>
          </p:txBody>
        </p:sp>
      </p:grpSp>
      <p:sp>
        <p:nvSpPr>
          <p:cNvPr id="6" name="Slide Number Placeholder 5"/>
          <p:cNvSpPr>
            <a:spLocks noGrp="1"/>
          </p:cNvSpPr>
          <p:nvPr>
            <p:ph type="sldNum" sz="quarter" idx="4"/>
          </p:nvPr>
        </p:nvSpPr>
        <p:spPr/>
        <p:txBody>
          <a:bodyPr/>
          <a:lstStyle/>
          <a:p>
            <a:fld id="{2244EDDE-A91D-4F4F-8AC8-19298CCDCDF4}" type="slidenum">
              <a:rPr lang="en-GB" smtClean="0"/>
              <a:pPr/>
              <a:t>1</a:t>
            </a:fld>
            <a:endParaRPr lang="en-GB" dirty="0"/>
          </a:p>
        </p:txBody>
      </p:sp>
      <p:sp>
        <p:nvSpPr>
          <p:cNvPr id="4100" name="Title 1"/>
          <p:cNvSpPr>
            <a:spLocks noGrp="1"/>
          </p:cNvSpPr>
          <p:nvPr>
            <p:ph type="ctrTitle" idx="4294967295"/>
          </p:nvPr>
        </p:nvSpPr>
        <p:spPr bwMode="auto">
          <a:xfrm>
            <a:off x="178293" y="3553335"/>
            <a:ext cx="5951046" cy="1708781"/>
          </a:xfrm>
          <a:prstGeom prst="rect">
            <a:avLst/>
          </a:prstGeom>
          <a:solidFill>
            <a:schemeClr val="accent4">
              <a:lumMod val="75000"/>
            </a:schemeClr>
          </a:solidFill>
          <a:ln>
            <a:noFill/>
          </a:ln>
        </p:spPr>
        <p:txBody>
          <a:bodyPr anchor="ctr" anchorCtr="1">
            <a:noAutofit/>
          </a:bodyPr>
          <a:lstStyle/>
          <a:p>
            <a:r>
              <a:rPr lang="en-US" altLang="en-US" sz="3200" dirty="0">
                <a:solidFill>
                  <a:schemeClr val="bg1"/>
                </a:solidFill>
                <a:ea typeface="+mn-ea"/>
                <a:cs typeface="Arial" panose="020B0604020202020204" pitchFamily="34" charset="0"/>
              </a:rPr>
              <a:t>Session 2</a:t>
            </a:r>
            <a:br>
              <a:rPr lang="en-US" altLang="en-US" sz="3200" dirty="0">
                <a:solidFill>
                  <a:schemeClr val="bg1"/>
                </a:solidFill>
                <a:ea typeface="+mn-ea"/>
                <a:cs typeface="Arial" panose="020B0604020202020204" pitchFamily="34" charset="0"/>
              </a:rPr>
            </a:br>
            <a:r>
              <a:rPr lang="en-US" altLang="en-US" dirty="0">
                <a:solidFill>
                  <a:schemeClr val="bg1"/>
                </a:solidFill>
                <a:ea typeface="+mn-ea"/>
                <a:cs typeface="Arial" panose="020B0604020202020204" pitchFamily="34" charset="0"/>
              </a:rPr>
              <a:t>Inland fisheries management and the ecosystem approach</a:t>
            </a:r>
          </a:p>
        </p:txBody>
      </p:sp>
      <p:pic>
        <p:nvPicPr>
          <p:cNvPr id="17" name="Content Placeholder 2"/>
          <p:cNvPicPr>
            <a:picLocks noChangeAspect="1"/>
          </p:cNvPicPr>
          <p:nvPr/>
        </p:nvPicPr>
        <p:blipFill rotWithShape="1">
          <a:blip r:embed="rId3" cstate="print">
            <a:extLst>
              <a:ext uri="{28A0092B-C50C-407E-A947-70E740481C1C}">
                <a14:useLocalDpi xmlns:a14="http://schemas.microsoft.com/office/drawing/2010/main" val="0"/>
              </a:ext>
            </a:extLst>
          </a:blip>
          <a:srcRect l="-397" t="33136" r="397" b="13479"/>
          <a:stretch/>
        </p:blipFill>
        <p:spPr>
          <a:xfrm>
            <a:off x="-36418" y="-101394"/>
            <a:ext cx="9180418" cy="3460755"/>
          </a:xfrm>
          <a:prstGeom prst="rect">
            <a:avLst/>
          </a:prstGeom>
        </p:spPr>
      </p:pic>
    </p:spTree>
    <p:extLst>
      <p:ext uri="{BB962C8B-B14F-4D97-AF65-F5344CB8AC3E}">
        <p14:creationId xmlns:p14="http://schemas.microsoft.com/office/powerpoint/2010/main" val="4249466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0765" y="-47625"/>
            <a:ext cx="9194765" cy="15712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1995" t="11988" r="12374" b="13733"/>
          <a:stretch/>
        </p:blipFill>
        <p:spPr>
          <a:xfrm>
            <a:off x="-50765" y="647701"/>
            <a:ext cx="9033497" cy="5233094"/>
          </a:xfrm>
          <a:prstGeom prst="rect">
            <a:avLst/>
          </a:prstGeom>
        </p:spPr>
      </p:pic>
      <p:pic>
        <p:nvPicPr>
          <p:cNvPr id="1026" name="Picture 2" descr="mage result for mines icon"/>
          <p:cNvPicPr>
            <a:picLocks noChangeAspect="1" noChangeArrowheads="1"/>
          </p:cNvPicPr>
          <p:nvPr/>
        </p:nvPicPr>
        <p:blipFill>
          <a:blip r:embed="rId4" cstate="print">
            <a:duotone>
              <a:prstClr val="black"/>
              <a:srgbClr val="D9C3A5">
                <a:tint val="50000"/>
                <a:satMod val="180000"/>
              </a:srgbClr>
            </a:duotone>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flipH="1">
            <a:off x="7349748" y="1579294"/>
            <a:ext cx="495653" cy="407055"/>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mage result for factories icon"/>
          <p:cNvSpPr>
            <a:spLocks noChangeAspect="1" noChangeArrowheads="1"/>
          </p:cNvSpPr>
          <p:nvPr/>
        </p:nvSpPr>
        <p:spPr bwMode="auto">
          <a:xfrm>
            <a:off x="-121365" y="735885"/>
            <a:ext cx="1626315" cy="1626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5" name="AutoShape 8" descr="mage result for industry clipart"/>
          <p:cNvSpPr>
            <a:spLocks noChangeAspect="1" noChangeArrowheads="1"/>
          </p:cNvSpPr>
          <p:nvPr/>
        </p:nvSpPr>
        <p:spPr bwMode="auto">
          <a:xfrm>
            <a:off x="-65292" y="791958"/>
            <a:ext cx="874917" cy="8749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pic>
        <p:nvPicPr>
          <p:cNvPr id="1050" name="Picture 26" descr="mage result for deforestation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06285" y="1403859"/>
            <a:ext cx="668745" cy="668745"/>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8" descr="mage result for fields icon"/>
          <p:cNvSpPr>
            <a:spLocks noChangeAspect="1" noChangeArrowheads="1"/>
          </p:cNvSpPr>
          <p:nvPr/>
        </p:nvSpPr>
        <p:spPr bwMode="auto">
          <a:xfrm flipV="1">
            <a:off x="0" y="-581025"/>
            <a:ext cx="1438275" cy="1438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23" name="Group 22"/>
          <p:cNvGrpSpPr/>
          <p:nvPr/>
        </p:nvGrpSpPr>
        <p:grpSpPr>
          <a:xfrm>
            <a:off x="3516047" y="3242799"/>
            <a:ext cx="2590238" cy="1050174"/>
            <a:chOff x="3626777" y="2176299"/>
            <a:chExt cx="3236786" cy="1648168"/>
          </a:xfrm>
        </p:grpSpPr>
        <p:grpSp>
          <p:nvGrpSpPr>
            <p:cNvPr id="24" name="Group 23"/>
            <p:cNvGrpSpPr/>
            <p:nvPr/>
          </p:nvGrpSpPr>
          <p:grpSpPr>
            <a:xfrm flipH="1">
              <a:off x="3626777" y="2176299"/>
              <a:ext cx="3236786" cy="1648168"/>
              <a:chOff x="59075" y="604282"/>
              <a:chExt cx="3804007" cy="1250203"/>
            </a:xfrm>
          </p:grpSpPr>
          <p:sp>
            <p:nvSpPr>
              <p:cNvPr id="71" name="Freeform 70"/>
              <p:cNvSpPr/>
              <p:nvPr/>
            </p:nvSpPr>
            <p:spPr>
              <a:xfrm>
                <a:off x="59075" y="719191"/>
                <a:ext cx="3804007" cy="1135294"/>
              </a:xfrm>
              <a:custGeom>
                <a:avLst/>
                <a:gdLst>
                  <a:gd name="connsiteX0" fmla="*/ 118153 w 3446980"/>
                  <a:gd name="connsiteY0" fmla="*/ 179798 h 1068513"/>
                  <a:gd name="connsiteX1" fmla="*/ 118153 w 3446980"/>
                  <a:gd name="connsiteY1" fmla="*/ 179798 h 1068513"/>
                  <a:gd name="connsiteX2" fmla="*/ 159250 w 3446980"/>
                  <a:gd name="connsiteY2" fmla="*/ 200346 h 1068513"/>
                  <a:gd name="connsiteX3" fmla="*/ 174661 w 3446980"/>
                  <a:gd name="connsiteY3" fmla="*/ 205483 h 1068513"/>
                  <a:gd name="connsiteX4" fmla="*/ 190072 w 3446980"/>
                  <a:gd name="connsiteY4" fmla="*/ 215757 h 1068513"/>
                  <a:gd name="connsiteX5" fmla="*/ 220894 w 3446980"/>
                  <a:gd name="connsiteY5" fmla="*/ 226032 h 1068513"/>
                  <a:gd name="connsiteX6" fmla="*/ 231169 w 3446980"/>
                  <a:gd name="connsiteY6" fmla="*/ 236306 h 1068513"/>
                  <a:gd name="connsiteX7" fmla="*/ 261991 w 3446980"/>
                  <a:gd name="connsiteY7" fmla="*/ 251717 h 1068513"/>
                  <a:gd name="connsiteX8" fmla="*/ 292814 w 3446980"/>
                  <a:gd name="connsiteY8" fmla="*/ 277402 h 1068513"/>
                  <a:gd name="connsiteX9" fmla="*/ 313362 w 3446980"/>
                  <a:gd name="connsiteY9" fmla="*/ 303088 h 1068513"/>
                  <a:gd name="connsiteX10" fmla="*/ 333910 w 3446980"/>
                  <a:gd name="connsiteY10" fmla="*/ 333910 h 1068513"/>
                  <a:gd name="connsiteX11" fmla="*/ 349321 w 3446980"/>
                  <a:gd name="connsiteY11" fmla="*/ 344184 h 1068513"/>
                  <a:gd name="connsiteX12" fmla="*/ 375007 w 3446980"/>
                  <a:gd name="connsiteY12" fmla="*/ 369870 h 1068513"/>
                  <a:gd name="connsiteX13" fmla="*/ 390418 w 3446980"/>
                  <a:gd name="connsiteY13" fmla="*/ 380144 h 1068513"/>
                  <a:gd name="connsiteX14" fmla="*/ 400692 w 3446980"/>
                  <a:gd name="connsiteY14" fmla="*/ 395555 h 1068513"/>
                  <a:gd name="connsiteX15" fmla="*/ 436652 w 3446980"/>
                  <a:gd name="connsiteY15" fmla="*/ 436652 h 1068513"/>
                  <a:gd name="connsiteX16" fmla="*/ 446926 w 3446980"/>
                  <a:gd name="connsiteY16" fmla="*/ 467474 h 1068513"/>
                  <a:gd name="connsiteX17" fmla="*/ 431515 w 3446980"/>
                  <a:gd name="connsiteY17" fmla="*/ 477748 h 1068513"/>
                  <a:gd name="connsiteX18" fmla="*/ 421241 w 3446980"/>
                  <a:gd name="connsiteY18" fmla="*/ 488023 h 1068513"/>
                  <a:gd name="connsiteX19" fmla="*/ 390418 w 3446980"/>
                  <a:gd name="connsiteY19" fmla="*/ 498297 h 1068513"/>
                  <a:gd name="connsiteX20" fmla="*/ 359596 w 3446980"/>
                  <a:gd name="connsiteY20" fmla="*/ 508571 h 1068513"/>
                  <a:gd name="connsiteX21" fmla="*/ 344184 w 3446980"/>
                  <a:gd name="connsiteY21" fmla="*/ 513708 h 1068513"/>
                  <a:gd name="connsiteX22" fmla="*/ 318499 w 3446980"/>
                  <a:gd name="connsiteY22" fmla="*/ 518845 h 1068513"/>
                  <a:gd name="connsiteX23" fmla="*/ 277402 w 3446980"/>
                  <a:gd name="connsiteY23" fmla="*/ 529119 h 1068513"/>
                  <a:gd name="connsiteX24" fmla="*/ 246580 w 3446980"/>
                  <a:gd name="connsiteY24" fmla="*/ 539393 h 1068513"/>
                  <a:gd name="connsiteX25" fmla="*/ 148975 w 3446980"/>
                  <a:gd name="connsiteY25" fmla="*/ 549668 h 1068513"/>
                  <a:gd name="connsiteX26" fmla="*/ 118153 w 3446980"/>
                  <a:gd name="connsiteY26" fmla="*/ 554805 h 1068513"/>
                  <a:gd name="connsiteX27" fmla="*/ 71919 w 3446980"/>
                  <a:gd name="connsiteY27" fmla="*/ 570216 h 1068513"/>
                  <a:gd name="connsiteX28" fmla="*/ 56508 w 3446980"/>
                  <a:gd name="connsiteY28" fmla="*/ 575353 h 1068513"/>
                  <a:gd name="connsiteX29" fmla="*/ 41097 w 3446980"/>
                  <a:gd name="connsiteY29" fmla="*/ 580490 h 1068513"/>
                  <a:gd name="connsiteX30" fmla="*/ 0 w 3446980"/>
                  <a:gd name="connsiteY30" fmla="*/ 611313 h 1068513"/>
                  <a:gd name="connsiteX31" fmla="*/ 5137 w 3446980"/>
                  <a:gd name="connsiteY31" fmla="*/ 626724 h 1068513"/>
                  <a:gd name="connsiteX32" fmla="*/ 25685 w 3446980"/>
                  <a:gd name="connsiteY32" fmla="*/ 657546 h 1068513"/>
                  <a:gd name="connsiteX33" fmla="*/ 35960 w 3446980"/>
                  <a:gd name="connsiteY33" fmla="*/ 688369 h 1068513"/>
                  <a:gd name="connsiteX34" fmla="*/ 46234 w 3446980"/>
                  <a:gd name="connsiteY34" fmla="*/ 703780 h 1068513"/>
                  <a:gd name="connsiteX35" fmla="*/ 56508 w 3446980"/>
                  <a:gd name="connsiteY35" fmla="*/ 734602 h 1068513"/>
                  <a:gd name="connsiteX36" fmla="*/ 61645 w 3446980"/>
                  <a:gd name="connsiteY36" fmla="*/ 750014 h 1068513"/>
                  <a:gd name="connsiteX37" fmla="*/ 77056 w 3446980"/>
                  <a:gd name="connsiteY37" fmla="*/ 780836 h 1068513"/>
                  <a:gd name="connsiteX38" fmla="*/ 87330 w 3446980"/>
                  <a:gd name="connsiteY38" fmla="*/ 796247 h 1068513"/>
                  <a:gd name="connsiteX39" fmla="*/ 92468 w 3446980"/>
                  <a:gd name="connsiteY39" fmla="*/ 811659 h 1068513"/>
                  <a:gd name="connsiteX40" fmla="*/ 113016 w 3446980"/>
                  <a:gd name="connsiteY40" fmla="*/ 842481 h 1068513"/>
                  <a:gd name="connsiteX41" fmla="*/ 133564 w 3446980"/>
                  <a:gd name="connsiteY41" fmla="*/ 888715 h 1068513"/>
                  <a:gd name="connsiteX42" fmla="*/ 148975 w 3446980"/>
                  <a:gd name="connsiteY42" fmla="*/ 893852 h 1068513"/>
                  <a:gd name="connsiteX43" fmla="*/ 159250 w 3446980"/>
                  <a:gd name="connsiteY43" fmla="*/ 904126 h 1068513"/>
                  <a:gd name="connsiteX44" fmla="*/ 174661 w 3446980"/>
                  <a:gd name="connsiteY44" fmla="*/ 914400 h 1068513"/>
                  <a:gd name="connsiteX45" fmla="*/ 195209 w 3446980"/>
                  <a:gd name="connsiteY45" fmla="*/ 940086 h 1068513"/>
                  <a:gd name="connsiteX46" fmla="*/ 210620 w 3446980"/>
                  <a:gd name="connsiteY46" fmla="*/ 945223 h 1068513"/>
                  <a:gd name="connsiteX47" fmla="*/ 246580 w 3446980"/>
                  <a:gd name="connsiteY47" fmla="*/ 960634 h 1068513"/>
                  <a:gd name="connsiteX48" fmla="*/ 410966 w 3446980"/>
                  <a:gd name="connsiteY48" fmla="*/ 950360 h 1068513"/>
                  <a:gd name="connsiteX49" fmla="*/ 457200 w 3446980"/>
                  <a:gd name="connsiteY49" fmla="*/ 945223 h 1068513"/>
                  <a:gd name="connsiteX50" fmla="*/ 518845 w 3446980"/>
                  <a:gd name="connsiteY50" fmla="*/ 940086 h 1068513"/>
                  <a:gd name="connsiteX51" fmla="*/ 554805 w 3446980"/>
                  <a:gd name="connsiteY51" fmla="*/ 934948 h 1068513"/>
                  <a:gd name="connsiteX52" fmla="*/ 621587 w 3446980"/>
                  <a:gd name="connsiteY52" fmla="*/ 929811 h 1068513"/>
                  <a:gd name="connsiteX53" fmla="*/ 724328 w 3446980"/>
                  <a:gd name="connsiteY53" fmla="*/ 934948 h 1068513"/>
                  <a:gd name="connsiteX54" fmla="*/ 801384 w 3446980"/>
                  <a:gd name="connsiteY54" fmla="*/ 945223 h 1068513"/>
                  <a:gd name="connsiteX55" fmla="*/ 852755 w 3446980"/>
                  <a:gd name="connsiteY55" fmla="*/ 960634 h 1068513"/>
                  <a:gd name="connsiteX56" fmla="*/ 893852 w 3446980"/>
                  <a:gd name="connsiteY56" fmla="*/ 970908 h 1068513"/>
                  <a:gd name="connsiteX57" fmla="*/ 924674 w 3446980"/>
                  <a:gd name="connsiteY57" fmla="*/ 976045 h 1068513"/>
                  <a:gd name="connsiteX58" fmla="*/ 955497 w 3446980"/>
                  <a:gd name="connsiteY58" fmla="*/ 986319 h 1068513"/>
                  <a:gd name="connsiteX59" fmla="*/ 970908 w 3446980"/>
                  <a:gd name="connsiteY59" fmla="*/ 996593 h 1068513"/>
                  <a:gd name="connsiteX60" fmla="*/ 981182 w 3446980"/>
                  <a:gd name="connsiteY60" fmla="*/ 1006868 h 1068513"/>
                  <a:gd name="connsiteX61" fmla="*/ 1017142 w 3446980"/>
                  <a:gd name="connsiteY61" fmla="*/ 1017142 h 1068513"/>
                  <a:gd name="connsiteX62" fmla="*/ 1104472 w 3446980"/>
                  <a:gd name="connsiteY62" fmla="*/ 1032553 h 1068513"/>
                  <a:gd name="connsiteX63" fmla="*/ 1150706 w 3446980"/>
                  <a:gd name="connsiteY63" fmla="*/ 1047964 h 1068513"/>
                  <a:gd name="connsiteX64" fmla="*/ 1186665 w 3446980"/>
                  <a:gd name="connsiteY64" fmla="*/ 1058238 h 1068513"/>
                  <a:gd name="connsiteX65" fmla="*/ 1238036 w 3446980"/>
                  <a:gd name="connsiteY65" fmla="*/ 1063375 h 1068513"/>
                  <a:gd name="connsiteX66" fmla="*/ 1284270 w 3446980"/>
                  <a:gd name="connsiteY66" fmla="*/ 1068513 h 1068513"/>
                  <a:gd name="connsiteX67" fmla="*/ 1417834 w 3446980"/>
                  <a:gd name="connsiteY67" fmla="*/ 1063375 h 1068513"/>
                  <a:gd name="connsiteX68" fmla="*/ 1469205 w 3446980"/>
                  <a:gd name="connsiteY68" fmla="*/ 1053101 h 1068513"/>
                  <a:gd name="connsiteX69" fmla="*/ 1494890 w 3446980"/>
                  <a:gd name="connsiteY69" fmla="*/ 1047964 h 1068513"/>
                  <a:gd name="connsiteX70" fmla="*/ 1561672 w 3446980"/>
                  <a:gd name="connsiteY70" fmla="*/ 1037690 h 1068513"/>
                  <a:gd name="connsiteX71" fmla="*/ 1602769 w 3446980"/>
                  <a:gd name="connsiteY71" fmla="*/ 1032553 h 1068513"/>
                  <a:gd name="connsiteX72" fmla="*/ 1772292 w 3446980"/>
                  <a:gd name="connsiteY72" fmla="*/ 1022279 h 1068513"/>
                  <a:gd name="connsiteX73" fmla="*/ 1880171 w 3446980"/>
                  <a:gd name="connsiteY73" fmla="*/ 1012005 h 1068513"/>
                  <a:gd name="connsiteX74" fmla="*/ 2039420 w 3446980"/>
                  <a:gd name="connsiteY74" fmla="*/ 1022279 h 1068513"/>
                  <a:gd name="connsiteX75" fmla="*/ 2131888 w 3446980"/>
                  <a:gd name="connsiteY75" fmla="*/ 1032553 h 1068513"/>
                  <a:gd name="connsiteX76" fmla="*/ 2214081 w 3446980"/>
                  <a:gd name="connsiteY76" fmla="*/ 1027416 h 1068513"/>
                  <a:gd name="connsiteX77" fmla="*/ 2250041 w 3446980"/>
                  <a:gd name="connsiteY77" fmla="*/ 1022279 h 1068513"/>
                  <a:gd name="connsiteX78" fmla="*/ 2291137 w 3446980"/>
                  <a:gd name="connsiteY78" fmla="*/ 1017142 h 1068513"/>
                  <a:gd name="connsiteX79" fmla="*/ 2388742 w 3446980"/>
                  <a:gd name="connsiteY79" fmla="*/ 1006868 h 1068513"/>
                  <a:gd name="connsiteX80" fmla="*/ 2419564 w 3446980"/>
                  <a:gd name="connsiteY80" fmla="*/ 1001731 h 1068513"/>
                  <a:gd name="connsiteX81" fmla="*/ 2455524 w 3446980"/>
                  <a:gd name="connsiteY81" fmla="*/ 996593 h 1068513"/>
                  <a:gd name="connsiteX82" fmla="*/ 2517169 w 3446980"/>
                  <a:gd name="connsiteY82" fmla="*/ 986319 h 1068513"/>
                  <a:gd name="connsiteX83" fmla="*/ 2604499 w 3446980"/>
                  <a:gd name="connsiteY83" fmla="*/ 981182 h 1068513"/>
                  <a:gd name="connsiteX84" fmla="*/ 2645596 w 3446980"/>
                  <a:gd name="connsiteY84" fmla="*/ 976045 h 1068513"/>
                  <a:gd name="connsiteX85" fmla="*/ 2661007 w 3446980"/>
                  <a:gd name="connsiteY85" fmla="*/ 970908 h 1068513"/>
                  <a:gd name="connsiteX86" fmla="*/ 2707241 w 3446980"/>
                  <a:gd name="connsiteY86" fmla="*/ 960634 h 1068513"/>
                  <a:gd name="connsiteX87" fmla="*/ 2748337 w 3446980"/>
                  <a:gd name="connsiteY87" fmla="*/ 955497 h 1068513"/>
                  <a:gd name="connsiteX88" fmla="*/ 2804845 w 3446980"/>
                  <a:gd name="connsiteY88" fmla="*/ 945223 h 1068513"/>
                  <a:gd name="connsiteX89" fmla="*/ 2835668 w 3446980"/>
                  <a:gd name="connsiteY89" fmla="*/ 934948 h 1068513"/>
                  <a:gd name="connsiteX90" fmla="*/ 2825393 w 3446980"/>
                  <a:gd name="connsiteY90" fmla="*/ 868166 h 1068513"/>
                  <a:gd name="connsiteX91" fmla="*/ 2820256 w 3446980"/>
                  <a:gd name="connsiteY91" fmla="*/ 852755 h 1068513"/>
                  <a:gd name="connsiteX92" fmla="*/ 2794571 w 3446980"/>
                  <a:gd name="connsiteY92" fmla="*/ 821933 h 1068513"/>
                  <a:gd name="connsiteX93" fmla="*/ 2779160 w 3446980"/>
                  <a:gd name="connsiteY93" fmla="*/ 811659 h 1068513"/>
                  <a:gd name="connsiteX94" fmla="*/ 2768885 w 3446980"/>
                  <a:gd name="connsiteY94" fmla="*/ 801384 h 1068513"/>
                  <a:gd name="connsiteX95" fmla="*/ 2753474 w 3446980"/>
                  <a:gd name="connsiteY95" fmla="*/ 796247 h 1068513"/>
                  <a:gd name="connsiteX96" fmla="*/ 2722652 w 3446980"/>
                  <a:gd name="connsiteY96" fmla="*/ 775699 h 1068513"/>
                  <a:gd name="connsiteX97" fmla="*/ 2702103 w 3446980"/>
                  <a:gd name="connsiteY97" fmla="*/ 734602 h 1068513"/>
                  <a:gd name="connsiteX98" fmla="*/ 2712378 w 3446980"/>
                  <a:gd name="connsiteY98" fmla="*/ 683232 h 1068513"/>
                  <a:gd name="connsiteX99" fmla="*/ 2722652 w 3446980"/>
                  <a:gd name="connsiteY99" fmla="*/ 672957 h 1068513"/>
                  <a:gd name="connsiteX100" fmla="*/ 2738063 w 3446980"/>
                  <a:gd name="connsiteY100" fmla="*/ 662683 h 1068513"/>
                  <a:gd name="connsiteX101" fmla="*/ 2748337 w 3446980"/>
                  <a:gd name="connsiteY101" fmla="*/ 647272 h 1068513"/>
                  <a:gd name="connsiteX102" fmla="*/ 2779160 w 3446980"/>
                  <a:gd name="connsiteY102" fmla="*/ 631861 h 1068513"/>
                  <a:gd name="connsiteX103" fmla="*/ 2794571 w 3446980"/>
                  <a:gd name="connsiteY103" fmla="*/ 621587 h 1068513"/>
                  <a:gd name="connsiteX104" fmla="*/ 2825393 w 3446980"/>
                  <a:gd name="connsiteY104" fmla="*/ 611313 h 1068513"/>
                  <a:gd name="connsiteX105" fmla="*/ 2840805 w 3446980"/>
                  <a:gd name="connsiteY105" fmla="*/ 601038 h 1068513"/>
                  <a:gd name="connsiteX106" fmla="*/ 2892175 w 3446980"/>
                  <a:gd name="connsiteY106" fmla="*/ 590764 h 1068513"/>
                  <a:gd name="connsiteX107" fmla="*/ 2917861 w 3446980"/>
                  <a:gd name="connsiteY107" fmla="*/ 585627 h 1068513"/>
                  <a:gd name="connsiteX108" fmla="*/ 2964094 w 3446980"/>
                  <a:gd name="connsiteY108" fmla="*/ 575353 h 1068513"/>
                  <a:gd name="connsiteX109" fmla="*/ 2994917 w 3446980"/>
                  <a:gd name="connsiteY109" fmla="*/ 570216 h 1068513"/>
                  <a:gd name="connsiteX110" fmla="*/ 3092521 w 3446980"/>
                  <a:gd name="connsiteY110" fmla="*/ 565079 h 1068513"/>
                  <a:gd name="connsiteX111" fmla="*/ 3118207 w 3446980"/>
                  <a:gd name="connsiteY111" fmla="*/ 559942 h 1068513"/>
                  <a:gd name="connsiteX112" fmla="*/ 3179852 w 3446980"/>
                  <a:gd name="connsiteY112" fmla="*/ 549668 h 1068513"/>
                  <a:gd name="connsiteX113" fmla="*/ 3215811 w 3446980"/>
                  <a:gd name="connsiteY113" fmla="*/ 539393 h 1068513"/>
                  <a:gd name="connsiteX114" fmla="*/ 3272319 w 3446980"/>
                  <a:gd name="connsiteY114" fmla="*/ 529119 h 1068513"/>
                  <a:gd name="connsiteX115" fmla="*/ 3308279 w 3446980"/>
                  <a:gd name="connsiteY115" fmla="*/ 523982 h 1068513"/>
                  <a:gd name="connsiteX116" fmla="*/ 3333964 w 3446980"/>
                  <a:gd name="connsiteY116" fmla="*/ 518845 h 1068513"/>
                  <a:gd name="connsiteX117" fmla="*/ 3390472 w 3446980"/>
                  <a:gd name="connsiteY117" fmla="*/ 513708 h 1068513"/>
                  <a:gd name="connsiteX118" fmla="*/ 3436706 w 3446980"/>
                  <a:gd name="connsiteY118" fmla="*/ 508571 h 1068513"/>
                  <a:gd name="connsiteX119" fmla="*/ 3446980 w 3446980"/>
                  <a:gd name="connsiteY119" fmla="*/ 493160 h 1068513"/>
                  <a:gd name="connsiteX120" fmla="*/ 3436706 w 3446980"/>
                  <a:gd name="connsiteY120" fmla="*/ 477748 h 1068513"/>
                  <a:gd name="connsiteX121" fmla="*/ 3405883 w 3446980"/>
                  <a:gd name="connsiteY121" fmla="*/ 457200 h 1068513"/>
                  <a:gd name="connsiteX122" fmla="*/ 3390472 w 3446980"/>
                  <a:gd name="connsiteY122" fmla="*/ 446926 h 1068513"/>
                  <a:gd name="connsiteX123" fmla="*/ 3375061 w 3446980"/>
                  <a:gd name="connsiteY123" fmla="*/ 431515 h 1068513"/>
                  <a:gd name="connsiteX124" fmla="*/ 3359650 w 3446980"/>
                  <a:gd name="connsiteY124" fmla="*/ 426378 h 1068513"/>
                  <a:gd name="connsiteX125" fmla="*/ 3333964 w 3446980"/>
                  <a:gd name="connsiteY125" fmla="*/ 405829 h 1068513"/>
                  <a:gd name="connsiteX126" fmla="*/ 3313416 w 3446980"/>
                  <a:gd name="connsiteY126" fmla="*/ 395555 h 1068513"/>
                  <a:gd name="connsiteX127" fmla="*/ 3282593 w 3446980"/>
                  <a:gd name="connsiteY127" fmla="*/ 380144 h 1068513"/>
                  <a:gd name="connsiteX128" fmla="*/ 3267182 w 3446980"/>
                  <a:gd name="connsiteY128" fmla="*/ 369870 h 1068513"/>
                  <a:gd name="connsiteX129" fmla="*/ 3251771 w 3446980"/>
                  <a:gd name="connsiteY129" fmla="*/ 364733 h 1068513"/>
                  <a:gd name="connsiteX130" fmla="*/ 3236360 w 3446980"/>
                  <a:gd name="connsiteY130" fmla="*/ 349322 h 1068513"/>
                  <a:gd name="connsiteX131" fmla="*/ 3220948 w 3446980"/>
                  <a:gd name="connsiteY131" fmla="*/ 344184 h 1068513"/>
                  <a:gd name="connsiteX132" fmla="*/ 3205537 w 3446980"/>
                  <a:gd name="connsiteY132" fmla="*/ 333910 h 1068513"/>
                  <a:gd name="connsiteX133" fmla="*/ 3195263 w 3446980"/>
                  <a:gd name="connsiteY133" fmla="*/ 318499 h 1068513"/>
                  <a:gd name="connsiteX134" fmla="*/ 3164441 w 3446980"/>
                  <a:gd name="connsiteY134" fmla="*/ 297951 h 1068513"/>
                  <a:gd name="connsiteX135" fmla="*/ 3149029 w 3446980"/>
                  <a:gd name="connsiteY135" fmla="*/ 287677 h 1068513"/>
                  <a:gd name="connsiteX136" fmla="*/ 3138755 w 3446980"/>
                  <a:gd name="connsiteY136" fmla="*/ 277402 h 1068513"/>
                  <a:gd name="connsiteX137" fmla="*/ 3107933 w 3446980"/>
                  <a:gd name="connsiteY137" fmla="*/ 267128 h 1068513"/>
                  <a:gd name="connsiteX138" fmla="*/ 3087384 w 3446980"/>
                  <a:gd name="connsiteY138" fmla="*/ 256854 h 1068513"/>
                  <a:gd name="connsiteX139" fmla="*/ 3056562 w 3446980"/>
                  <a:gd name="connsiteY139" fmla="*/ 236306 h 1068513"/>
                  <a:gd name="connsiteX140" fmla="*/ 3025739 w 3446980"/>
                  <a:gd name="connsiteY140" fmla="*/ 226032 h 1068513"/>
                  <a:gd name="connsiteX141" fmla="*/ 3010328 w 3446980"/>
                  <a:gd name="connsiteY141" fmla="*/ 220895 h 1068513"/>
                  <a:gd name="connsiteX142" fmla="*/ 2979506 w 3446980"/>
                  <a:gd name="connsiteY142" fmla="*/ 215757 h 1068513"/>
                  <a:gd name="connsiteX143" fmla="*/ 2928135 w 3446980"/>
                  <a:gd name="connsiteY143" fmla="*/ 205483 h 1068513"/>
                  <a:gd name="connsiteX144" fmla="*/ 2881901 w 3446980"/>
                  <a:gd name="connsiteY144" fmla="*/ 190072 h 1068513"/>
                  <a:gd name="connsiteX145" fmla="*/ 2851079 w 3446980"/>
                  <a:gd name="connsiteY145" fmla="*/ 179798 h 1068513"/>
                  <a:gd name="connsiteX146" fmla="*/ 2835668 w 3446980"/>
                  <a:gd name="connsiteY146" fmla="*/ 174661 h 1068513"/>
                  <a:gd name="connsiteX147" fmla="*/ 2809982 w 3446980"/>
                  <a:gd name="connsiteY147" fmla="*/ 159250 h 1068513"/>
                  <a:gd name="connsiteX148" fmla="*/ 2794571 w 3446980"/>
                  <a:gd name="connsiteY148" fmla="*/ 148975 h 1068513"/>
                  <a:gd name="connsiteX149" fmla="*/ 2763748 w 3446980"/>
                  <a:gd name="connsiteY149" fmla="*/ 138701 h 1068513"/>
                  <a:gd name="connsiteX150" fmla="*/ 2748337 w 3446980"/>
                  <a:gd name="connsiteY150" fmla="*/ 128427 h 1068513"/>
                  <a:gd name="connsiteX151" fmla="*/ 2702103 w 3446980"/>
                  <a:gd name="connsiteY151" fmla="*/ 92468 h 1068513"/>
                  <a:gd name="connsiteX152" fmla="*/ 2671281 w 3446980"/>
                  <a:gd name="connsiteY152" fmla="*/ 82193 h 1068513"/>
                  <a:gd name="connsiteX153" fmla="*/ 2655870 w 3446980"/>
                  <a:gd name="connsiteY153" fmla="*/ 77056 h 1068513"/>
                  <a:gd name="connsiteX154" fmla="*/ 2609636 w 3446980"/>
                  <a:gd name="connsiteY154" fmla="*/ 66782 h 1068513"/>
                  <a:gd name="connsiteX155" fmla="*/ 2589088 w 3446980"/>
                  <a:gd name="connsiteY155" fmla="*/ 61645 h 1068513"/>
                  <a:gd name="connsiteX156" fmla="*/ 2563402 w 3446980"/>
                  <a:gd name="connsiteY156" fmla="*/ 56508 h 1068513"/>
                  <a:gd name="connsiteX157" fmla="*/ 2542854 w 3446980"/>
                  <a:gd name="connsiteY157" fmla="*/ 51371 h 1068513"/>
                  <a:gd name="connsiteX158" fmla="*/ 2414427 w 3446980"/>
                  <a:gd name="connsiteY158" fmla="*/ 41097 h 1068513"/>
                  <a:gd name="connsiteX159" fmla="*/ 2368193 w 3446980"/>
                  <a:gd name="connsiteY159" fmla="*/ 25686 h 1068513"/>
                  <a:gd name="connsiteX160" fmla="*/ 2347645 w 3446980"/>
                  <a:gd name="connsiteY160" fmla="*/ 15411 h 1068513"/>
                  <a:gd name="connsiteX161" fmla="*/ 1756881 w 3446980"/>
                  <a:gd name="connsiteY161" fmla="*/ 0 h 1068513"/>
                  <a:gd name="connsiteX162" fmla="*/ 1710647 w 3446980"/>
                  <a:gd name="connsiteY162" fmla="*/ 5137 h 1068513"/>
                  <a:gd name="connsiteX163" fmla="*/ 1695236 w 3446980"/>
                  <a:gd name="connsiteY163" fmla="*/ 10274 h 1068513"/>
                  <a:gd name="connsiteX164" fmla="*/ 1679825 w 3446980"/>
                  <a:gd name="connsiteY164" fmla="*/ 5137 h 1068513"/>
                  <a:gd name="connsiteX165" fmla="*/ 1628454 w 3446980"/>
                  <a:gd name="connsiteY165" fmla="*/ 15411 h 1068513"/>
                  <a:gd name="connsiteX166" fmla="*/ 1602769 w 3446980"/>
                  <a:gd name="connsiteY166" fmla="*/ 20548 h 1068513"/>
                  <a:gd name="connsiteX167" fmla="*/ 1525712 w 3446980"/>
                  <a:gd name="connsiteY167" fmla="*/ 30823 h 1068513"/>
                  <a:gd name="connsiteX168" fmla="*/ 1376737 w 3446980"/>
                  <a:gd name="connsiteY168" fmla="*/ 41097 h 1068513"/>
                  <a:gd name="connsiteX169" fmla="*/ 1222625 w 3446980"/>
                  <a:gd name="connsiteY169" fmla="*/ 35960 h 1068513"/>
                  <a:gd name="connsiteX170" fmla="*/ 1017142 w 3446980"/>
                  <a:gd name="connsiteY170" fmla="*/ 35960 h 1068513"/>
                  <a:gd name="connsiteX171" fmla="*/ 924674 w 3446980"/>
                  <a:gd name="connsiteY171" fmla="*/ 46234 h 1068513"/>
                  <a:gd name="connsiteX172" fmla="*/ 878441 w 3446980"/>
                  <a:gd name="connsiteY172" fmla="*/ 51371 h 1068513"/>
                  <a:gd name="connsiteX173" fmla="*/ 816796 w 3446980"/>
                  <a:gd name="connsiteY173" fmla="*/ 56508 h 1068513"/>
                  <a:gd name="connsiteX174" fmla="*/ 765425 w 3446980"/>
                  <a:gd name="connsiteY174" fmla="*/ 66782 h 1068513"/>
                  <a:gd name="connsiteX175" fmla="*/ 734602 w 3446980"/>
                  <a:gd name="connsiteY175" fmla="*/ 71919 h 1068513"/>
                  <a:gd name="connsiteX176" fmla="*/ 698643 w 3446980"/>
                  <a:gd name="connsiteY176" fmla="*/ 82193 h 1068513"/>
                  <a:gd name="connsiteX177" fmla="*/ 724328 w 3446980"/>
                  <a:gd name="connsiteY177" fmla="*/ 97605 h 1068513"/>
                  <a:gd name="connsiteX178" fmla="*/ 739739 w 3446980"/>
                  <a:gd name="connsiteY178" fmla="*/ 113016 h 1068513"/>
                  <a:gd name="connsiteX179" fmla="*/ 744876 w 3446980"/>
                  <a:gd name="connsiteY179" fmla="*/ 128427 h 1068513"/>
                  <a:gd name="connsiteX180" fmla="*/ 729465 w 3446980"/>
                  <a:gd name="connsiteY180" fmla="*/ 138701 h 1068513"/>
                  <a:gd name="connsiteX181" fmla="*/ 667820 w 3446980"/>
                  <a:gd name="connsiteY181" fmla="*/ 154113 h 1068513"/>
                  <a:gd name="connsiteX182" fmla="*/ 626724 w 3446980"/>
                  <a:gd name="connsiteY182" fmla="*/ 164387 h 1068513"/>
                  <a:gd name="connsiteX183" fmla="*/ 601038 w 3446980"/>
                  <a:gd name="connsiteY183" fmla="*/ 169524 h 1068513"/>
                  <a:gd name="connsiteX184" fmla="*/ 585627 w 3446980"/>
                  <a:gd name="connsiteY184" fmla="*/ 174661 h 1068513"/>
                  <a:gd name="connsiteX185" fmla="*/ 529119 w 3446980"/>
                  <a:gd name="connsiteY185" fmla="*/ 184935 h 1068513"/>
                  <a:gd name="connsiteX186" fmla="*/ 503434 w 3446980"/>
                  <a:gd name="connsiteY186" fmla="*/ 190072 h 1068513"/>
                  <a:gd name="connsiteX187" fmla="*/ 441789 w 3446980"/>
                  <a:gd name="connsiteY187" fmla="*/ 200346 h 1068513"/>
                  <a:gd name="connsiteX188" fmla="*/ 421241 w 3446980"/>
                  <a:gd name="connsiteY188" fmla="*/ 205483 h 1068513"/>
                  <a:gd name="connsiteX189" fmla="*/ 395555 w 3446980"/>
                  <a:gd name="connsiteY189" fmla="*/ 210620 h 1068513"/>
                  <a:gd name="connsiteX190" fmla="*/ 364733 w 3446980"/>
                  <a:gd name="connsiteY190" fmla="*/ 220895 h 1068513"/>
                  <a:gd name="connsiteX191" fmla="*/ 339047 w 3446980"/>
                  <a:gd name="connsiteY191" fmla="*/ 226032 h 1068513"/>
                  <a:gd name="connsiteX192" fmla="*/ 318499 w 3446980"/>
                  <a:gd name="connsiteY192" fmla="*/ 231169 h 1068513"/>
                  <a:gd name="connsiteX193" fmla="*/ 236306 w 3446980"/>
                  <a:gd name="connsiteY193" fmla="*/ 236306 h 1068513"/>
                  <a:gd name="connsiteX194" fmla="*/ 143838 w 3446980"/>
                  <a:gd name="connsiteY194" fmla="*/ 226032 h 1068513"/>
                  <a:gd name="connsiteX195" fmla="*/ 118153 w 3446980"/>
                  <a:gd name="connsiteY195" fmla="*/ 220895 h 1068513"/>
                  <a:gd name="connsiteX196" fmla="*/ 118153 w 3446980"/>
                  <a:gd name="connsiteY196" fmla="*/ 179798 h 106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3446980" h="1068513">
                    <a:moveTo>
                      <a:pt x="118153" y="179798"/>
                    </a:moveTo>
                    <a:lnTo>
                      <a:pt x="118153" y="179798"/>
                    </a:lnTo>
                    <a:cubicBezTo>
                      <a:pt x="131852" y="186647"/>
                      <a:pt x="145307" y="194008"/>
                      <a:pt x="159250" y="200346"/>
                    </a:cubicBezTo>
                    <a:cubicBezTo>
                      <a:pt x="164180" y="202587"/>
                      <a:pt x="169818" y="203061"/>
                      <a:pt x="174661" y="205483"/>
                    </a:cubicBezTo>
                    <a:cubicBezTo>
                      <a:pt x="180183" y="208244"/>
                      <a:pt x="184430" y="213249"/>
                      <a:pt x="190072" y="215757"/>
                    </a:cubicBezTo>
                    <a:cubicBezTo>
                      <a:pt x="199968" y="220156"/>
                      <a:pt x="220894" y="226032"/>
                      <a:pt x="220894" y="226032"/>
                    </a:cubicBezTo>
                    <a:cubicBezTo>
                      <a:pt x="224319" y="229457"/>
                      <a:pt x="227016" y="233814"/>
                      <a:pt x="231169" y="236306"/>
                    </a:cubicBezTo>
                    <a:cubicBezTo>
                      <a:pt x="264263" y="256162"/>
                      <a:pt x="228591" y="223884"/>
                      <a:pt x="261991" y="251717"/>
                    </a:cubicBezTo>
                    <a:cubicBezTo>
                      <a:pt x="301539" y="284674"/>
                      <a:pt x="254554" y="251897"/>
                      <a:pt x="292814" y="277402"/>
                    </a:cubicBezTo>
                    <a:cubicBezTo>
                      <a:pt x="304382" y="312108"/>
                      <a:pt x="288339" y="274490"/>
                      <a:pt x="313362" y="303088"/>
                    </a:cubicBezTo>
                    <a:cubicBezTo>
                      <a:pt x="321493" y="312381"/>
                      <a:pt x="323636" y="327061"/>
                      <a:pt x="333910" y="333910"/>
                    </a:cubicBezTo>
                    <a:cubicBezTo>
                      <a:pt x="339047" y="337335"/>
                      <a:pt x="344675" y="340118"/>
                      <a:pt x="349321" y="344184"/>
                    </a:cubicBezTo>
                    <a:cubicBezTo>
                      <a:pt x="358434" y="352158"/>
                      <a:pt x="364932" y="363153"/>
                      <a:pt x="375007" y="369870"/>
                    </a:cubicBezTo>
                    <a:lnTo>
                      <a:pt x="390418" y="380144"/>
                    </a:lnTo>
                    <a:cubicBezTo>
                      <a:pt x="393843" y="385281"/>
                      <a:pt x="396326" y="391189"/>
                      <a:pt x="400692" y="395555"/>
                    </a:cubicBezTo>
                    <a:cubicBezTo>
                      <a:pt x="421668" y="416531"/>
                      <a:pt x="422097" y="392986"/>
                      <a:pt x="436652" y="436652"/>
                    </a:cubicBezTo>
                    <a:lnTo>
                      <a:pt x="446926" y="467474"/>
                    </a:lnTo>
                    <a:cubicBezTo>
                      <a:pt x="441789" y="470899"/>
                      <a:pt x="436336" y="473891"/>
                      <a:pt x="431515" y="477748"/>
                    </a:cubicBezTo>
                    <a:cubicBezTo>
                      <a:pt x="427733" y="480774"/>
                      <a:pt x="425573" y="485857"/>
                      <a:pt x="421241" y="488023"/>
                    </a:cubicBezTo>
                    <a:cubicBezTo>
                      <a:pt x="411554" y="492866"/>
                      <a:pt x="400692" y="494872"/>
                      <a:pt x="390418" y="498297"/>
                    </a:cubicBezTo>
                    <a:lnTo>
                      <a:pt x="359596" y="508571"/>
                    </a:lnTo>
                    <a:cubicBezTo>
                      <a:pt x="354459" y="510283"/>
                      <a:pt x="349494" y="512646"/>
                      <a:pt x="344184" y="513708"/>
                    </a:cubicBezTo>
                    <a:cubicBezTo>
                      <a:pt x="335622" y="515420"/>
                      <a:pt x="327007" y="516882"/>
                      <a:pt x="318499" y="518845"/>
                    </a:cubicBezTo>
                    <a:cubicBezTo>
                      <a:pt x="304740" y="522020"/>
                      <a:pt x="290798" y="524654"/>
                      <a:pt x="277402" y="529119"/>
                    </a:cubicBezTo>
                    <a:cubicBezTo>
                      <a:pt x="267128" y="532544"/>
                      <a:pt x="257301" y="537861"/>
                      <a:pt x="246580" y="539393"/>
                    </a:cubicBezTo>
                    <a:cubicBezTo>
                      <a:pt x="190208" y="547448"/>
                      <a:pt x="222687" y="543525"/>
                      <a:pt x="148975" y="549668"/>
                    </a:cubicBezTo>
                    <a:cubicBezTo>
                      <a:pt x="138701" y="551380"/>
                      <a:pt x="128258" y="552279"/>
                      <a:pt x="118153" y="554805"/>
                    </a:cubicBezTo>
                    <a:cubicBezTo>
                      <a:pt x="118148" y="554806"/>
                      <a:pt x="79627" y="567647"/>
                      <a:pt x="71919" y="570216"/>
                    </a:cubicBezTo>
                    <a:lnTo>
                      <a:pt x="56508" y="575353"/>
                    </a:lnTo>
                    <a:cubicBezTo>
                      <a:pt x="51371" y="577065"/>
                      <a:pt x="45602" y="577486"/>
                      <a:pt x="41097" y="580490"/>
                    </a:cubicBezTo>
                    <a:cubicBezTo>
                      <a:pt x="6244" y="603725"/>
                      <a:pt x="19005" y="592306"/>
                      <a:pt x="0" y="611313"/>
                    </a:cubicBezTo>
                    <a:cubicBezTo>
                      <a:pt x="1712" y="616450"/>
                      <a:pt x="2507" y="621991"/>
                      <a:pt x="5137" y="626724"/>
                    </a:cubicBezTo>
                    <a:cubicBezTo>
                      <a:pt x="11134" y="637518"/>
                      <a:pt x="21780" y="645832"/>
                      <a:pt x="25685" y="657546"/>
                    </a:cubicBezTo>
                    <a:cubicBezTo>
                      <a:pt x="29110" y="667820"/>
                      <a:pt x="29953" y="679358"/>
                      <a:pt x="35960" y="688369"/>
                    </a:cubicBezTo>
                    <a:cubicBezTo>
                      <a:pt x="39385" y="693506"/>
                      <a:pt x="43727" y="698138"/>
                      <a:pt x="46234" y="703780"/>
                    </a:cubicBezTo>
                    <a:cubicBezTo>
                      <a:pt x="50632" y="713676"/>
                      <a:pt x="53083" y="724328"/>
                      <a:pt x="56508" y="734602"/>
                    </a:cubicBezTo>
                    <a:cubicBezTo>
                      <a:pt x="58220" y="739739"/>
                      <a:pt x="58641" y="745508"/>
                      <a:pt x="61645" y="750014"/>
                    </a:cubicBezTo>
                    <a:cubicBezTo>
                      <a:pt x="91089" y="794180"/>
                      <a:pt x="55788" y="738300"/>
                      <a:pt x="77056" y="780836"/>
                    </a:cubicBezTo>
                    <a:cubicBezTo>
                      <a:pt x="79817" y="786358"/>
                      <a:pt x="84569" y="790725"/>
                      <a:pt x="87330" y="796247"/>
                    </a:cubicBezTo>
                    <a:cubicBezTo>
                      <a:pt x="89752" y="801091"/>
                      <a:pt x="89838" y="806925"/>
                      <a:pt x="92468" y="811659"/>
                    </a:cubicBezTo>
                    <a:cubicBezTo>
                      <a:pt x="98465" y="822453"/>
                      <a:pt x="109111" y="830767"/>
                      <a:pt x="113016" y="842481"/>
                    </a:cubicBezTo>
                    <a:cubicBezTo>
                      <a:pt x="116155" y="851899"/>
                      <a:pt x="122463" y="879834"/>
                      <a:pt x="133564" y="888715"/>
                    </a:cubicBezTo>
                    <a:cubicBezTo>
                      <a:pt x="137792" y="892098"/>
                      <a:pt x="143838" y="892140"/>
                      <a:pt x="148975" y="893852"/>
                    </a:cubicBezTo>
                    <a:cubicBezTo>
                      <a:pt x="152400" y="897277"/>
                      <a:pt x="155468" y="901100"/>
                      <a:pt x="159250" y="904126"/>
                    </a:cubicBezTo>
                    <a:cubicBezTo>
                      <a:pt x="164071" y="907983"/>
                      <a:pt x="170295" y="910034"/>
                      <a:pt x="174661" y="914400"/>
                    </a:cubicBezTo>
                    <a:cubicBezTo>
                      <a:pt x="185159" y="924898"/>
                      <a:pt x="182502" y="932461"/>
                      <a:pt x="195209" y="940086"/>
                    </a:cubicBezTo>
                    <a:cubicBezTo>
                      <a:pt x="199852" y="942872"/>
                      <a:pt x="205777" y="942801"/>
                      <a:pt x="210620" y="945223"/>
                    </a:cubicBezTo>
                    <a:cubicBezTo>
                      <a:pt x="246096" y="962960"/>
                      <a:pt x="203816" y="949943"/>
                      <a:pt x="246580" y="960634"/>
                    </a:cubicBezTo>
                    <a:cubicBezTo>
                      <a:pt x="301375" y="957209"/>
                      <a:pt x="356400" y="956423"/>
                      <a:pt x="410966" y="950360"/>
                    </a:cubicBezTo>
                    <a:lnTo>
                      <a:pt x="457200" y="945223"/>
                    </a:lnTo>
                    <a:cubicBezTo>
                      <a:pt x="477727" y="943268"/>
                      <a:pt x="498339" y="942245"/>
                      <a:pt x="518845" y="940086"/>
                    </a:cubicBezTo>
                    <a:cubicBezTo>
                      <a:pt x="530887" y="938818"/>
                      <a:pt x="542757" y="936153"/>
                      <a:pt x="554805" y="934948"/>
                    </a:cubicBezTo>
                    <a:cubicBezTo>
                      <a:pt x="577021" y="932726"/>
                      <a:pt x="599326" y="931523"/>
                      <a:pt x="621587" y="929811"/>
                    </a:cubicBezTo>
                    <a:cubicBezTo>
                      <a:pt x="655834" y="931523"/>
                      <a:pt x="690125" y="932505"/>
                      <a:pt x="724328" y="934948"/>
                    </a:cubicBezTo>
                    <a:cubicBezTo>
                      <a:pt x="731685" y="935474"/>
                      <a:pt x="791887" y="943496"/>
                      <a:pt x="801384" y="945223"/>
                    </a:cubicBezTo>
                    <a:cubicBezTo>
                      <a:pt x="831287" y="950660"/>
                      <a:pt x="817002" y="951696"/>
                      <a:pt x="852755" y="960634"/>
                    </a:cubicBezTo>
                    <a:cubicBezTo>
                      <a:pt x="866454" y="964059"/>
                      <a:pt x="879924" y="968587"/>
                      <a:pt x="893852" y="970908"/>
                    </a:cubicBezTo>
                    <a:cubicBezTo>
                      <a:pt x="904126" y="972620"/>
                      <a:pt x="914569" y="973519"/>
                      <a:pt x="924674" y="976045"/>
                    </a:cubicBezTo>
                    <a:cubicBezTo>
                      <a:pt x="935181" y="978672"/>
                      <a:pt x="955497" y="986319"/>
                      <a:pt x="955497" y="986319"/>
                    </a:cubicBezTo>
                    <a:cubicBezTo>
                      <a:pt x="960634" y="989744"/>
                      <a:pt x="966087" y="992736"/>
                      <a:pt x="970908" y="996593"/>
                    </a:cubicBezTo>
                    <a:cubicBezTo>
                      <a:pt x="974690" y="999619"/>
                      <a:pt x="977029" y="1004376"/>
                      <a:pt x="981182" y="1006868"/>
                    </a:cubicBezTo>
                    <a:cubicBezTo>
                      <a:pt x="985966" y="1009739"/>
                      <a:pt x="1013930" y="1016558"/>
                      <a:pt x="1017142" y="1017142"/>
                    </a:cubicBezTo>
                    <a:cubicBezTo>
                      <a:pt x="1045490" y="1022296"/>
                      <a:pt x="1077138" y="1023442"/>
                      <a:pt x="1104472" y="1032553"/>
                    </a:cubicBezTo>
                    <a:lnTo>
                      <a:pt x="1150706" y="1047964"/>
                    </a:lnTo>
                    <a:cubicBezTo>
                      <a:pt x="1161684" y="1051623"/>
                      <a:pt x="1175376" y="1056625"/>
                      <a:pt x="1186665" y="1058238"/>
                    </a:cubicBezTo>
                    <a:cubicBezTo>
                      <a:pt x="1203701" y="1060672"/>
                      <a:pt x="1220922" y="1061573"/>
                      <a:pt x="1238036" y="1063375"/>
                    </a:cubicBezTo>
                    <a:lnTo>
                      <a:pt x="1284270" y="1068513"/>
                    </a:lnTo>
                    <a:cubicBezTo>
                      <a:pt x="1328791" y="1066800"/>
                      <a:pt x="1373434" y="1067075"/>
                      <a:pt x="1417834" y="1063375"/>
                    </a:cubicBezTo>
                    <a:cubicBezTo>
                      <a:pt x="1435236" y="1061925"/>
                      <a:pt x="1452081" y="1056526"/>
                      <a:pt x="1469205" y="1053101"/>
                    </a:cubicBezTo>
                    <a:cubicBezTo>
                      <a:pt x="1477767" y="1051389"/>
                      <a:pt x="1486278" y="1049399"/>
                      <a:pt x="1494890" y="1047964"/>
                    </a:cubicBezTo>
                    <a:cubicBezTo>
                      <a:pt x="1526285" y="1042731"/>
                      <a:pt x="1528619" y="1042097"/>
                      <a:pt x="1561672" y="1037690"/>
                    </a:cubicBezTo>
                    <a:cubicBezTo>
                      <a:pt x="1575357" y="1035865"/>
                      <a:pt x="1589000" y="1033560"/>
                      <a:pt x="1602769" y="1032553"/>
                    </a:cubicBezTo>
                    <a:cubicBezTo>
                      <a:pt x="1659229" y="1028422"/>
                      <a:pt x="1715936" y="1027646"/>
                      <a:pt x="1772292" y="1022279"/>
                    </a:cubicBezTo>
                    <a:lnTo>
                      <a:pt x="1880171" y="1012005"/>
                    </a:lnTo>
                    <a:cubicBezTo>
                      <a:pt x="1933254" y="1015430"/>
                      <a:pt x="1986491" y="1016986"/>
                      <a:pt x="2039420" y="1022279"/>
                    </a:cubicBezTo>
                    <a:cubicBezTo>
                      <a:pt x="2104528" y="1028790"/>
                      <a:pt x="2073715" y="1025282"/>
                      <a:pt x="2131888" y="1032553"/>
                    </a:cubicBezTo>
                    <a:cubicBezTo>
                      <a:pt x="2159286" y="1030841"/>
                      <a:pt x="2186733" y="1029794"/>
                      <a:pt x="2214081" y="1027416"/>
                    </a:cubicBezTo>
                    <a:cubicBezTo>
                      <a:pt x="2226144" y="1026367"/>
                      <a:pt x="2238039" y="1023879"/>
                      <a:pt x="2250041" y="1022279"/>
                    </a:cubicBezTo>
                    <a:lnTo>
                      <a:pt x="2291137" y="1017142"/>
                    </a:lnTo>
                    <a:cubicBezTo>
                      <a:pt x="2321043" y="1013819"/>
                      <a:pt x="2358648" y="1010881"/>
                      <a:pt x="2388742" y="1006868"/>
                    </a:cubicBezTo>
                    <a:cubicBezTo>
                      <a:pt x="2399066" y="1005491"/>
                      <a:pt x="2409269" y="1003315"/>
                      <a:pt x="2419564" y="1001731"/>
                    </a:cubicBezTo>
                    <a:cubicBezTo>
                      <a:pt x="2431532" y="999890"/>
                      <a:pt x="2443564" y="998482"/>
                      <a:pt x="2455524" y="996593"/>
                    </a:cubicBezTo>
                    <a:cubicBezTo>
                      <a:pt x="2476101" y="993344"/>
                      <a:pt x="2496373" y="987542"/>
                      <a:pt x="2517169" y="986319"/>
                    </a:cubicBezTo>
                    <a:lnTo>
                      <a:pt x="2604499" y="981182"/>
                    </a:lnTo>
                    <a:cubicBezTo>
                      <a:pt x="2618198" y="979470"/>
                      <a:pt x="2632013" y="978515"/>
                      <a:pt x="2645596" y="976045"/>
                    </a:cubicBezTo>
                    <a:cubicBezTo>
                      <a:pt x="2650924" y="975076"/>
                      <a:pt x="2655800" y="972396"/>
                      <a:pt x="2661007" y="970908"/>
                    </a:cubicBezTo>
                    <a:cubicBezTo>
                      <a:pt x="2672940" y="967499"/>
                      <a:pt x="2695763" y="962400"/>
                      <a:pt x="2707241" y="960634"/>
                    </a:cubicBezTo>
                    <a:cubicBezTo>
                      <a:pt x="2720886" y="958535"/>
                      <a:pt x="2734653" y="957322"/>
                      <a:pt x="2748337" y="955497"/>
                    </a:cubicBezTo>
                    <a:cubicBezTo>
                      <a:pt x="2772214" y="952313"/>
                      <a:pt x="2783671" y="951576"/>
                      <a:pt x="2804845" y="945223"/>
                    </a:cubicBezTo>
                    <a:cubicBezTo>
                      <a:pt x="2815218" y="942111"/>
                      <a:pt x="2835668" y="934948"/>
                      <a:pt x="2835668" y="934948"/>
                    </a:cubicBezTo>
                    <a:cubicBezTo>
                      <a:pt x="2831527" y="897691"/>
                      <a:pt x="2833481" y="896476"/>
                      <a:pt x="2825393" y="868166"/>
                    </a:cubicBezTo>
                    <a:cubicBezTo>
                      <a:pt x="2823905" y="862959"/>
                      <a:pt x="2822678" y="857598"/>
                      <a:pt x="2820256" y="852755"/>
                    </a:cubicBezTo>
                    <a:cubicBezTo>
                      <a:pt x="2814483" y="841210"/>
                      <a:pt x="2804309" y="830048"/>
                      <a:pt x="2794571" y="821933"/>
                    </a:cubicBezTo>
                    <a:cubicBezTo>
                      <a:pt x="2789828" y="817981"/>
                      <a:pt x="2783981" y="815516"/>
                      <a:pt x="2779160" y="811659"/>
                    </a:cubicBezTo>
                    <a:cubicBezTo>
                      <a:pt x="2775378" y="808633"/>
                      <a:pt x="2773038" y="803876"/>
                      <a:pt x="2768885" y="801384"/>
                    </a:cubicBezTo>
                    <a:cubicBezTo>
                      <a:pt x="2764242" y="798598"/>
                      <a:pt x="2758207" y="798877"/>
                      <a:pt x="2753474" y="796247"/>
                    </a:cubicBezTo>
                    <a:cubicBezTo>
                      <a:pt x="2742680" y="790250"/>
                      <a:pt x="2722652" y="775699"/>
                      <a:pt x="2722652" y="775699"/>
                    </a:cubicBezTo>
                    <a:cubicBezTo>
                      <a:pt x="2710846" y="740282"/>
                      <a:pt x="2720036" y="752535"/>
                      <a:pt x="2702103" y="734602"/>
                    </a:cubicBezTo>
                    <a:cubicBezTo>
                      <a:pt x="2702994" y="728368"/>
                      <a:pt x="2705654" y="694439"/>
                      <a:pt x="2712378" y="683232"/>
                    </a:cubicBezTo>
                    <a:cubicBezTo>
                      <a:pt x="2714870" y="679079"/>
                      <a:pt x="2718870" y="675983"/>
                      <a:pt x="2722652" y="672957"/>
                    </a:cubicBezTo>
                    <a:cubicBezTo>
                      <a:pt x="2727473" y="669100"/>
                      <a:pt x="2732926" y="666108"/>
                      <a:pt x="2738063" y="662683"/>
                    </a:cubicBezTo>
                    <a:cubicBezTo>
                      <a:pt x="2741488" y="657546"/>
                      <a:pt x="2743971" y="651638"/>
                      <a:pt x="2748337" y="647272"/>
                    </a:cubicBezTo>
                    <a:cubicBezTo>
                      <a:pt x="2758296" y="637313"/>
                      <a:pt x="2766625" y="636039"/>
                      <a:pt x="2779160" y="631861"/>
                    </a:cubicBezTo>
                    <a:cubicBezTo>
                      <a:pt x="2784297" y="628436"/>
                      <a:pt x="2788929" y="624094"/>
                      <a:pt x="2794571" y="621587"/>
                    </a:cubicBezTo>
                    <a:cubicBezTo>
                      <a:pt x="2804467" y="617189"/>
                      <a:pt x="2825393" y="611313"/>
                      <a:pt x="2825393" y="611313"/>
                    </a:cubicBezTo>
                    <a:cubicBezTo>
                      <a:pt x="2830530" y="607888"/>
                      <a:pt x="2835130" y="603470"/>
                      <a:pt x="2840805" y="601038"/>
                    </a:cubicBezTo>
                    <a:cubicBezTo>
                      <a:pt x="2850847" y="596734"/>
                      <a:pt x="2884796" y="592106"/>
                      <a:pt x="2892175" y="590764"/>
                    </a:cubicBezTo>
                    <a:cubicBezTo>
                      <a:pt x="2900766" y="589202"/>
                      <a:pt x="2909337" y="587521"/>
                      <a:pt x="2917861" y="585627"/>
                    </a:cubicBezTo>
                    <a:cubicBezTo>
                      <a:pt x="2954966" y="577382"/>
                      <a:pt x="2921485" y="583100"/>
                      <a:pt x="2964094" y="575353"/>
                    </a:cubicBezTo>
                    <a:cubicBezTo>
                      <a:pt x="2974342" y="573490"/>
                      <a:pt x="2984534" y="571047"/>
                      <a:pt x="2994917" y="570216"/>
                    </a:cubicBezTo>
                    <a:cubicBezTo>
                      <a:pt x="3027393" y="567618"/>
                      <a:pt x="3059986" y="566791"/>
                      <a:pt x="3092521" y="565079"/>
                    </a:cubicBezTo>
                    <a:cubicBezTo>
                      <a:pt x="3101083" y="563367"/>
                      <a:pt x="3109594" y="561377"/>
                      <a:pt x="3118207" y="559942"/>
                    </a:cubicBezTo>
                    <a:cubicBezTo>
                      <a:pt x="3144300" y="555593"/>
                      <a:pt x="3155641" y="555721"/>
                      <a:pt x="3179852" y="549668"/>
                    </a:cubicBezTo>
                    <a:cubicBezTo>
                      <a:pt x="3248520" y="532501"/>
                      <a:pt x="3129304" y="558618"/>
                      <a:pt x="3215811" y="539393"/>
                    </a:cubicBezTo>
                    <a:cubicBezTo>
                      <a:pt x="3233836" y="535387"/>
                      <a:pt x="3254207" y="531905"/>
                      <a:pt x="3272319" y="529119"/>
                    </a:cubicBezTo>
                    <a:cubicBezTo>
                      <a:pt x="3284287" y="527278"/>
                      <a:pt x="3296335" y="525973"/>
                      <a:pt x="3308279" y="523982"/>
                    </a:cubicBezTo>
                    <a:cubicBezTo>
                      <a:pt x="3316891" y="522547"/>
                      <a:pt x="3325300" y="519928"/>
                      <a:pt x="3333964" y="518845"/>
                    </a:cubicBezTo>
                    <a:cubicBezTo>
                      <a:pt x="3352732" y="516499"/>
                      <a:pt x="3371652" y="515590"/>
                      <a:pt x="3390472" y="513708"/>
                    </a:cubicBezTo>
                    <a:cubicBezTo>
                      <a:pt x="3405901" y="512165"/>
                      <a:pt x="3421295" y="510283"/>
                      <a:pt x="3436706" y="508571"/>
                    </a:cubicBezTo>
                    <a:cubicBezTo>
                      <a:pt x="3440131" y="503434"/>
                      <a:pt x="3446980" y="499334"/>
                      <a:pt x="3446980" y="493160"/>
                    </a:cubicBezTo>
                    <a:cubicBezTo>
                      <a:pt x="3446980" y="486986"/>
                      <a:pt x="3441353" y="481814"/>
                      <a:pt x="3436706" y="477748"/>
                    </a:cubicBezTo>
                    <a:cubicBezTo>
                      <a:pt x="3427413" y="469617"/>
                      <a:pt x="3416157" y="464049"/>
                      <a:pt x="3405883" y="457200"/>
                    </a:cubicBezTo>
                    <a:cubicBezTo>
                      <a:pt x="3400746" y="453775"/>
                      <a:pt x="3394838" y="451292"/>
                      <a:pt x="3390472" y="446926"/>
                    </a:cubicBezTo>
                    <a:cubicBezTo>
                      <a:pt x="3385335" y="441789"/>
                      <a:pt x="3381106" y="435545"/>
                      <a:pt x="3375061" y="431515"/>
                    </a:cubicBezTo>
                    <a:cubicBezTo>
                      <a:pt x="3370556" y="428511"/>
                      <a:pt x="3364787" y="428090"/>
                      <a:pt x="3359650" y="426378"/>
                    </a:cubicBezTo>
                    <a:cubicBezTo>
                      <a:pt x="3348400" y="415130"/>
                      <a:pt x="3349082" y="414468"/>
                      <a:pt x="3333964" y="405829"/>
                    </a:cubicBezTo>
                    <a:cubicBezTo>
                      <a:pt x="3327315" y="402030"/>
                      <a:pt x="3320065" y="399354"/>
                      <a:pt x="3313416" y="395555"/>
                    </a:cubicBezTo>
                    <a:cubicBezTo>
                      <a:pt x="3285533" y="379622"/>
                      <a:pt x="3310849" y="389562"/>
                      <a:pt x="3282593" y="380144"/>
                    </a:cubicBezTo>
                    <a:cubicBezTo>
                      <a:pt x="3277456" y="376719"/>
                      <a:pt x="3272704" y="372631"/>
                      <a:pt x="3267182" y="369870"/>
                    </a:cubicBezTo>
                    <a:cubicBezTo>
                      <a:pt x="3262339" y="367448"/>
                      <a:pt x="3256276" y="367737"/>
                      <a:pt x="3251771" y="364733"/>
                    </a:cubicBezTo>
                    <a:cubicBezTo>
                      <a:pt x="3245726" y="360703"/>
                      <a:pt x="3242405" y="353352"/>
                      <a:pt x="3236360" y="349322"/>
                    </a:cubicBezTo>
                    <a:cubicBezTo>
                      <a:pt x="3231854" y="346318"/>
                      <a:pt x="3225792" y="346606"/>
                      <a:pt x="3220948" y="344184"/>
                    </a:cubicBezTo>
                    <a:cubicBezTo>
                      <a:pt x="3215426" y="341423"/>
                      <a:pt x="3210674" y="337335"/>
                      <a:pt x="3205537" y="333910"/>
                    </a:cubicBezTo>
                    <a:cubicBezTo>
                      <a:pt x="3202112" y="328773"/>
                      <a:pt x="3199909" y="322565"/>
                      <a:pt x="3195263" y="318499"/>
                    </a:cubicBezTo>
                    <a:cubicBezTo>
                      <a:pt x="3185970" y="310368"/>
                      <a:pt x="3174715" y="304800"/>
                      <a:pt x="3164441" y="297951"/>
                    </a:cubicBezTo>
                    <a:cubicBezTo>
                      <a:pt x="3159304" y="294526"/>
                      <a:pt x="3153395" y="292043"/>
                      <a:pt x="3149029" y="287677"/>
                    </a:cubicBezTo>
                    <a:cubicBezTo>
                      <a:pt x="3145604" y="284252"/>
                      <a:pt x="3143087" y="279568"/>
                      <a:pt x="3138755" y="277402"/>
                    </a:cubicBezTo>
                    <a:cubicBezTo>
                      <a:pt x="3129069" y="272559"/>
                      <a:pt x="3117620" y="271971"/>
                      <a:pt x="3107933" y="267128"/>
                    </a:cubicBezTo>
                    <a:cubicBezTo>
                      <a:pt x="3101083" y="263703"/>
                      <a:pt x="3093951" y="260794"/>
                      <a:pt x="3087384" y="256854"/>
                    </a:cubicBezTo>
                    <a:cubicBezTo>
                      <a:pt x="3076796" y="250501"/>
                      <a:pt x="3068276" y="240211"/>
                      <a:pt x="3056562" y="236306"/>
                    </a:cubicBezTo>
                    <a:lnTo>
                      <a:pt x="3025739" y="226032"/>
                    </a:lnTo>
                    <a:cubicBezTo>
                      <a:pt x="3020602" y="224320"/>
                      <a:pt x="3015669" y="221785"/>
                      <a:pt x="3010328" y="220895"/>
                    </a:cubicBezTo>
                    <a:cubicBezTo>
                      <a:pt x="3000054" y="219182"/>
                      <a:pt x="2989743" y="217677"/>
                      <a:pt x="2979506" y="215757"/>
                    </a:cubicBezTo>
                    <a:cubicBezTo>
                      <a:pt x="2962342" y="212539"/>
                      <a:pt x="2944702" y="211005"/>
                      <a:pt x="2928135" y="205483"/>
                    </a:cubicBezTo>
                    <a:lnTo>
                      <a:pt x="2881901" y="190072"/>
                    </a:lnTo>
                    <a:lnTo>
                      <a:pt x="2851079" y="179798"/>
                    </a:lnTo>
                    <a:lnTo>
                      <a:pt x="2835668" y="174661"/>
                    </a:lnTo>
                    <a:cubicBezTo>
                      <a:pt x="2815596" y="154591"/>
                      <a:pt x="2836660" y="172590"/>
                      <a:pt x="2809982" y="159250"/>
                    </a:cubicBezTo>
                    <a:cubicBezTo>
                      <a:pt x="2804460" y="156489"/>
                      <a:pt x="2800213" y="151483"/>
                      <a:pt x="2794571" y="148975"/>
                    </a:cubicBezTo>
                    <a:cubicBezTo>
                      <a:pt x="2784674" y="144576"/>
                      <a:pt x="2763748" y="138701"/>
                      <a:pt x="2763748" y="138701"/>
                    </a:cubicBezTo>
                    <a:cubicBezTo>
                      <a:pt x="2758611" y="135276"/>
                      <a:pt x="2753080" y="132379"/>
                      <a:pt x="2748337" y="128427"/>
                    </a:cubicBezTo>
                    <a:cubicBezTo>
                      <a:pt x="2730606" y="113651"/>
                      <a:pt x="2728074" y="101126"/>
                      <a:pt x="2702103" y="92468"/>
                    </a:cubicBezTo>
                    <a:lnTo>
                      <a:pt x="2671281" y="82193"/>
                    </a:lnTo>
                    <a:cubicBezTo>
                      <a:pt x="2666144" y="80481"/>
                      <a:pt x="2661123" y="78369"/>
                      <a:pt x="2655870" y="77056"/>
                    </a:cubicBezTo>
                    <a:cubicBezTo>
                      <a:pt x="2605746" y="64526"/>
                      <a:pt x="2668342" y="79828"/>
                      <a:pt x="2609636" y="66782"/>
                    </a:cubicBezTo>
                    <a:cubicBezTo>
                      <a:pt x="2602744" y="65250"/>
                      <a:pt x="2595980" y="63177"/>
                      <a:pt x="2589088" y="61645"/>
                    </a:cubicBezTo>
                    <a:cubicBezTo>
                      <a:pt x="2580564" y="59751"/>
                      <a:pt x="2571926" y="58402"/>
                      <a:pt x="2563402" y="56508"/>
                    </a:cubicBezTo>
                    <a:cubicBezTo>
                      <a:pt x="2556510" y="54976"/>
                      <a:pt x="2549818" y="52532"/>
                      <a:pt x="2542854" y="51371"/>
                    </a:cubicBezTo>
                    <a:cubicBezTo>
                      <a:pt x="2499880" y="44209"/>
                      <a:pt x="2458385" y="43683"/>
                      <a:pt x="2414427" y="41097"/>
                    </a:cubicBezTo>
                    <a:lnTo>
                      <a:pt x="2368193" y="25686"/>
                    </a:lnTo>
                    <a:cubicBezTo>
                      <a:pt x="2350486" y="19783"/>
                      <a:pt x="2356610" y="24376"/>
                      <a:pt x="2347645" y="15411"/>
                    </a:cubicBezTo>
                    <a:lnTo>
                      <a:pt x="1756881" y="0"/>
                    </a:lnTo>
                    <a:cubicBezTo>
                      <a:pt x="1741470" y="1712"/>
                      <a:pt x="1725942" y="2588"/>
                      <a:pt x="1710647" y="5137"/>
                    </a:cubicBezTo>
                    <a:cubicBezTo>
                      <a:pt x="1705306" y="6027"/>
                      <a:pt x="1700651" y="10274"/>
                      <a:pt x="1695236" y="10274"/>
                    </a:cubicBezTo>
                    <a:cubicBezTo>
                      <a:pt x="1689821" y="10274"/>
                      <a:pt x="1684962" y="6849"/>
                      <a:pt x="1679825" y="5137"/>
                    </a:cubicBezTo>
                    <a:cubicBezTo>
                      <a:pt x="1643478" y="14223"/>
                      <a:pt x="1674639" y="7014"/>
                      <a:pt x="1628454" y="15411"/>
                    </a:cubicBezTo>
                    <a:cubicBezTo>
                      <a:pt x="1619864" y="16973"/>
                      <a:pt x="1611381" y="19112"/>
                      <a:pt x="1602769" y="20548"/>
                    </a:cubicBezTo>
                    <a:cubicBezTo>
                      <a:pt x="1588318" y="22957"/>
                      <a:pt x="1538718" y="29522"/>
                      <a:pt x="1525712" y="30823"/>
                    </a:cubicBezTo>
                    <a:cubicBezTo>
                      <a:pt x="1471719" y="36222"/>
                      <a:pt x="1432733" y="37803"/>
                      <a:pt x="1376737" y="41097"/>
                    </a:cubicBezTo>
                    <a:cubicBezTo>
                      <a:pt x="1325366" y="39385"/>
                      <a:pt x="1274024" y="35960"/>
                      <a:pt x="1222625" y="35960"/>
                    </a:cubicBezTo>
                    <a:cubicBezTo>
                      <a:pt x="987704" y="35960"/>
                      <a:pt x="1156887" y="47605"/>
                      <a:pt x="1017142" y="35960"/>
                    </a:cubicBezTo>
                    <a:cubicBezTo>
                      <a:pt x="945037" y="44973"/>
                      <a:pt x="1007149" y="37553"/>
                      <a:pt x="924674" y="46234"/>
                    </a:cubicBezTo>
                    <a:lnTo>
                      <a:pt x="878441" y="51371"/>
                    </a:lnTo>
                    <a:cubicBezTo>
                      <a:pt x="857914" y="53326"/>
                      <a:pt x="837289" y="54231"/>
                      <a:pt x="816796" y="56508"/>
                    </a:cubicBezTo>
                    <a:cubicBezTo>
                      <a:pt x="777184" y="60909"/>
                      <a:pt x="797315" y="60404"/>
                      <a:pt x="765425" y="66782"/>
                    </a:cubicBezTo>
                    <a:cubicBezTo>
                      <a:pt x="755211" y="68825"/>
                      <a:pt x="744816" y="69876"/>
                      <a:pt x="734602" y="71919"/>
                    </a:cubicBezTo>
                    <a:cubicBezTo>
                      <a:pt x="718477" y="75144"/>
                      <a:pt x="713331" y="77297"/>
                      <a:pt x="698643" y="82193"/>
                    </a:cubicBezTo>
                    <a:cubicBezTo>
                      <a:pt x="730635" y="114188"/>
                      <a:pt x="684322" y="70934"/>
                      <a:pt x="724328" y="97605"/>
                    </a:cubicBezTo>
                    <a:cubicBezTo>
                      <a:pt x="730373" y="101635"/>
                      <a:pt x="734602" y="107879"/>
                      <a:pt x="739739" y="113016"/>
                    </a:cubicBezTo>
                    <a:cubicBezTo>
                      <a:pt x="741451" y="118153"/>
                      <a:pt x="746887" y="123399"/>
                      <a:pt x="744876" y="128427"/>
                    </a:cubicBezTo>
                    <a:cubicBezTo>
                      <a:pt x="742583" y="134159"/>
                      <a:pt x="735107" y="136194"/>
                      <a:pt x="729465" y="138701"/>
                    </a:cubicBezTo>
                    <a:cubicBezTo>
                      <a:pt x="699487" y="152025"/>
                      <a:pt x="699010" y="147429"/>
                      <a:pt x="667820" y="154113"/>
                    </a:cubicBezTo>
                    <a:cubicBezTo>
                      <a:pt x="654013" y="157072"/>
                      <a:pt x="640570" y="161618"/>
                      <a:pt x="626724" y="164387"/>
                    </a:cubicBezTo>
                    <a:cubicBezTo>
                      <a:pt x="618162" y="166099"/>
                      <a:pt x="609509" y="167406"/>
                      <a:pt x="601038" y="169524"/>
                    </a:cubicBezTo>
                    <a:cubicBezTo>
                      <a:pt x="595785" y="170837"/>
                      <a:pt x="590880" y="173348"/>
                      <a:pt x="585627" y="174661"/>
                    </a:cubicBezTo>
                    <a:cubicBezTo>
                      <a:pt x="568706" y="178891"/>
                      <a:pt x="545914" y="181881"/>
                      <a:pt x="529119" y="184935"/>
                    </a:cubicBezTo>
                    <a:cubicBezTo>
                      <a:pt x="520529" y="186497"/>
                      <a:pt x="512032" y="188555"/>
                      <a:pt x="503434" y="190072"/>
                    </a:cubicBezTo>
                    <a:cubicBezTo>
                      <a:pt x="482919" y="193692"/>
                      <a:pt x="461999" y="195294"/>
                      <a:pt x="441789" y="200346"/>
                    </a:cubicBezTo>
                    <a:cubicBezTo>
                      <a:pt x="434940" y="202058"/>
                      <a:pt x="428133" y="203951"/>
                      <a:pt x="421241" y="205483"/>
                    </a:cubicBezTo>
                    <a:cubicBezTo>
                      <a:pt x="412717" y="207377"/>
                      <a:pt x="403979" y="208322"/>
                      <a:pt x="395555" y="210620"/>
                    </a:cubicBezTo>
                    <a:cubicBezTo>
                      <a:pt x="385107" y="213470"/>
                      <a:pt x="375353" y="218771"/>
                      <a:pt x="364733" y="220895"/>
                    </a:cubicBezTo>
                    <a:cubicBezTo>
                      <a:pt x="356171" y="222607"/>
                      <a:pt x="347571" y="224138"/>
                      <a:pt x="339047" y="226032"/>
                    </a:cubicBezTo>
                    <a:cubicBezTo>
                      <a:pt x="332155" y="227564"/>
                      <a:pt x="325524" y="230466"/>
                      <a:pt x="318499" y="231169"/>
                    </a:cubicBezTo>
                    <a:cubicBezTo>
                      <a:pt x="291184" y="233900"/>
                      <a:pt x="263704" y="234594"/>
                      <a:pt x="236306" y="236306"/>
                    </a:cubicBezTo>
                    <a:cubicBezTo>
                      <a:pt x="179865" y="231603"/>
                      <a:pt x="187128" y="233903"/>
                      <a:pt x="143838" y="226032"/>
                    </a:cubicBezTo>
                    <a:cubicBezTo>
                      <a:pt x="135248" y="224470"/>
                      <a:pt x="126623" y="223013"/>
                      <a:pt x="118153" y="220895"/>
                    </a:cubicBezTo>
                    <a:cubicBezTo>
                      <a:pt x="112900" y="219582"/>
                      <a:pt x="118153" y="186647"/>
                      <a:pt x="118153" y="179798"/>
                    </a:cubicBezTo>
                    <a:close/>
                  </a:path>
                </a:pathLst>
              </a:custGeom>
              <a:solidFill>
                <a:srgbClr val="E1D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72" name="Group 71"/>
              <p:cNvGrpSpPr/>
              <p:nvPr/>
            </p:nvGrpSpPr>
            <p:grpSpPr>
              <a:xfrm>
                <a:off x="318279" y="604282"/>
                <a:ext cx="3308498" cy="1203970"/>
                <a:chOff x="308005" y="594008"/>
                <a:chExt cx="3308498" cy="1203970"/>
              </a:xfrm>
            </p:grpSpPr>
            <p:sp>
              <p:nvSpPr>
                <p:cNvPr id="73" name="Freeform 72"/>
                <p:cNvSpPr/>
                <p:nvPr/>
              </p:nvSpPr>
              <p:spPr>
                <a:xfrm>
                  <a:off x="1849348" y="1315092"/>
                  <a:ext cx="16093" cy="5802"/>
                </a:xfrm>
                <a:custGeom>
                  <a:avLst/>
                  <a:gdLst>
                    <a:gd name="connsiteX0" fmla="*/ 0 w 16093"/>
                    <a:gd name="connsiteY0" fmla="*/ 0 h 5802"/>
                    <a:gd name="connsiteX1" fmla="*/ 0 w 16093"/>
                    <a:gd name="connsiteY1" fmla="*/ 0 h 5802"/>
                    <a:gd name="connsiteX2" fmla="*/ 15412 w 16093"/>
                    <a:gd name="connsiteY2" fmla="*/ 5137 h 5802"/>
                    <a:gd name="connsiteX3" fmla="*/ 0 w 16093"/>
                    <a:gd name="connsiteY3" fmla="*/ 0 h 5802"/>
                  </a:gdLst>
                  <a:ahLst/>
                  <a:cxnLst>
                    <a:cxn ang="0">
                      <a:pos x="connsiteX0" y="connsiteY0"/>
                    </a:cxn>
                    <a:cxn ang="0">
                      <a:pos x="connsiteX1" y="connsiteY1"/>
                    </a:cxn>
                    <a:cxn ang="0">
                      <a:pos x="connsiteX2" y="connsiteY2"/>
                    </a:cxn>
                    <a:cxn ang="0">
                      <a:pos x="connsiteX3" y="connsiteY3"/>
                    </a:cxn>
                  </a:cxnLst>
                  <a:rect l="l" t="t" r="r" b="b"/>
                  <a:pathLst>
                    <a:path w="16093" h="5802">
                      <a:moveTo>
                        <a:pt x="0" y="0"/>
                      </a:moveTo>
                      <a:lnTo>
                        <a:pt x="0" y="0"/>
                      </a:lnTo>
                      <a:cubicBezTo>
                        <a:pt x="0" y="0"/>
                        <a:pt x="10906" y="8141"/>
                        <a:pt x="15412" y="5137"/>
                      </a:cubicBezTo>
                      <a:cubicBezTo>
                        <a:pt x="19686" y="2288"/>
                        <a:pt x="2569" y="856"/>
                        <a:pt x="0"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4" name="Freeform 73"/>
                <p:cNvSpPr/>
                <p:nvPr/>
              </p:nvSpPr>
              <p:spPr>
                <a:xfrm>
                  <a:off x="2393879" y="1094198"/>
                  <a:ext cx="0" cy="0"/>
                </a:xfrm>
                <a:custGeom>
                  <a:avLst/>
                  <a:gdLst>
                    <a:gd name="connsiteX0" fmla="*/ 0 w 0"/>
                    <a:gd name="connsiteY0" fmla="*/ 0 h 0"/>
                    <a:gd name="connsiteX1" fmla="*/ 0 w 0"/>
                    <a:gd name="connsiteY1" fmla="*/ 0 h 0"/>
                    <a:gd name="connsiteX2" fmla="*/ 0 w 0"/>
                    <a:gd name="connsiteY2" fmla="*/ 0 h 0"/>
                    <a:gd name="connsiteX3" fmla="*/ 0 w 0"/>
                    <a:gd name="connsiteY3" fmla="*/ 0 h 0"/>
                    <a:gd name="connsiteX4" fmla="*/ 0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0"/>
                      </a:moveTo>
                      <a:lnTo>
                        <a:pt x="0" y="0"/>
                      </a:lnTo>
                      <a:lnTo>
                        <a:pt x="0" y="0"/>
                      </a:lnTo>
                      <a:lnTo>
                        <a:pt x="0" y="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5" name="Freeform 74"/>
                <p:cNvSpPr/>
                <p:nvPr/>
              </p:nvSpPr>
              <p:spPr>
                <a:xfrm>
                  <a:off x="2327097" y="970908"/>
                  <a:ext cx="1289406" cy="303088"/>
                </a:xfrm>
                <a:custGeom>
                  <a:avLst/>
                  <a:gdLst>
                    <a:gd name="connsiteX0" fmla="*/ 0 w 1289406"/>
                    <a:gd name="connsiteY0" fmla="*/ 51371 h 303088"/>
                    <a:gd name="connsiteX1" fmla="*/ 416103 w 1289406"/>
                    <a:gd name="connsiteY1" fmla="*/ 303088 h 303088"/>
                    <a:gd name="connsiteX2" fmla="*/ 1289406 w 1289406"/>
                    <a:gd name="connsiteY2" fmla="*/ 205483 h 303088"/>
                    <a:gd name="connsiteX3" fmla="*/ 760287 w 1289406"/>
                    <a:gd name="connsiteY3" fmla="*/ 0 h 303088"/>
                    <a:gd name="connsiteX4" fmla="*/ 0 w 1289406"/>
                    <a:gd name="connsiteY4" fmla="*/ 51371 h 303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406" h="303088">
                      <a:moveTo>
                        <a:pt x="0" y="51371"/>
                      </a:moveTo>
                      <a:lnTo>
                        <a:pt x="416103" y="303088"/>
                      </a:lnTo>
                      <a:lnTo>
                        <a:pt x="1289406" y="205483"/>
                      </a:lnTo>
                      <a:lnTo>
                        <a:pt x="760287" y="0"/>
                      </a:lnTo>
                      <a:lnTo>
                        <a:pt x="0" y="51371"/>
                      </a:lnTo>
                      <a:close/>
                    </a:path>
                  </a:pathLst>
                </a:custGeom>
                <a:solidFill>
                  <a:srgbClr val="B9C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6" name="Freeform 75"/>
                <p:cNvSpPr/>
                <p:nvPr/>
              </p:nvSpPr>
              <p:spPr>
                <a:xfrm>
                  <a:off x="1782566" y="1212351"/>
                  <a:ext cx="1073650" cy="267128"/>
                </a:xfrm>
                <a:custGeom>
                  <a:avLst/>
                  <a:gdLst>
                    <a:gd name="connsiteX0" fmla="*/ 734603 w 1073650"/>
                    <a:gd name="connsiteY0" fmla="*/ 0 h 267128"/>
                    <a:gd name="connsiteX1" fmla="*/ 1073650 w 1073650"/>
                    <a:gd name="connsiteY1" fmla="*/ 190071 h 267128"/>
                    <a:gd name="connsiteX2" fmla="*/ 318499 w 1073650"/>
                    <a:gd name="connsiteY2" fmla="*/ 267128 h 267128"/>
                    <a:gd name="connsiteX3" fmla="*/ 0 w 1073650"/>
                    <a:gd name="connsiteY3" fmla="*/ 46233 h 267128"/>
                    <a:gd name="connsiteX4" fmla="*/ 734603 w 1073650"/>
                    <a:gd name="connsiteY4" fmla="*/ 0 h 267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650" h="267128">
                      <a:moveTo>
                        <a:pt x="734603" y="0"/>
                      </a:moveTo>
                      <a:lnTo>
                        <a:pt x="1073650" y="190071"/>
                      </a:lnTo>
                      <a:lnTo>
                        <a:pt x="318499" y="267128"/>
                      </a:lnTo>
                      <a:lnTo>
                        <a:pt x="0" y="46233"/>
                      </a:lnTo>
                      <a:lnTo>
                        <a:pt x="734603" y="0"/>
                      </a:lnTo>
                      <a:close/>
                    </a:path>
                  </a:pathLst>
                </a:custGeom>
                <a:solidFill>
                  <a:srgbClr val="B9C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7" name="Freeform 76"/>
                <p:cNvSpPr/>
                <p:nvPr/>
              </p:nvSpPr>
              <p:spPr>
                <a:xfrm>
                  <a:off x="846363" y="1212351"/>
                  <a:ext cx="1100640" cy="303087"/>
                </a:xfrm>
                <a:custGeom>
                  <a:avLst/>
                  <a:gdLst>
                    <a:gd name="connsiteX0" fmla="*/ 761543 w 1100640"/>
                    <a:gd name="connsiteY0" fmla="*/ 0 h 303087"/>
                    <a:gd name="connsiteX1" fmla="*/ 771817 w 1100640"/>
                    <a:gd name="connsiteY1" fmla="*/ 10274 h 303087"/>
                    <a:gd name="connsiteX2" fmla="*/ 812913 w 1100640"/>
                    <a:gd name="connsiteY2" fmla="*/ 25685 h 303087"/>
                    <a:gd name="connsiteX3" fmla="*/ 843736 w 1100640"/>
                    <a:gd name="connsiteY3" fmla="*/ 35959 h 303087"/>
                    <a:gd name="connsiteX4" fmla="*/ 874558 w 1100640"/>
                    <a:gd name="connsiteY4" fmla="*/ 51370 h 303087"/>
                    <a:gd name="connsiteX5" fmla="*/ 900244 w 1100640"/>
                    <a:gd name="connsiteY5" fmla="*/ 66782 h 303087"/>
                    <a:gd name="connsiteX6" fmla="*/ 931066 w 1100640"/>
                    <a:gd name="connsiteY6" fmla="*/ 87330 h 303087"/>
                    <a:gd name="connsiteX7" fmla="*/ 956752 w 1100640"/>
                    <a:gd name="connsiteY7" fmla="*/ 107878 h 303087"/>
                    <a:gd name="connsiteX8" fmla="*/ 972163 w 1100640"/>
                    <a:gd name="connsiteY8" fmla="*/ 118152 h 303087"/>
                    <a:gd name="connsiteX9" fmla="*/ 982437 w 1100640"/>
                    <a:gd name="connsiteY9" fmla="*/ 128427 h 303087"/>
                    <a:gd name="connsiteX10" fmla="*/ 1023534 w 1100640"/>
                    <a:gd name="connsiteY10" fmla="*/ 159249 h 303087"/>
                    <a:gd name="connsiteX11" fmla="*/ 1028671 w 1100640"/>
                    <a:gd name="connsiteY11" fmla="*/ 174660 h 303087"/>
                    <a:gd name="connsiteX12" fmla="*/ 1044082 w 1100640"/>
                    <a:gd name="connsiteY12" fmla="*/ 184934 h 303087"/>
                    <a:gd name="connsiteX13" fmla="*/ 1069767 w 1100640"/>
                    <a:gd name="connsiteY13" fmla="*/ 205483 h 303087"/>
                    <a:gd name="connsiteX14" fmla="*/ 1080041 w 1100640"/>
                    <a:gd name="connsiteY14" fmla="*/ 220894 h 303087"/>
                    <a:gd name="connsiteX15" fmla="*/ 1100590 w 1100640"/>
                    <a:gd name="connsiteY15" fmla="*/ 246579 h 303087"/>
                    <a:gd name="connsiteX16" fmla="*/ 1095453 w 1100640"/>
                    <a:gd name="connsiteY16" fmla="*/ 246579 h 303087"/>
                    <a:gd name="connsiteX17" fmla="*/ 258109 w 1100640"/>
                    <a:gd name="connsiteY17" fmla="*/ 303087 h 303087"/>
                    <a:gd name="connsiteX18" fmla="*/ 263246 w 1100640"/>
                    <a:gd name="connsiteY18" fmla="*/ 277402 h 303087"/>
                    <a:gd name="connsiteX19" fmla="*/ 206738 w 1100640"/>
                    <a:gd name="connsiteY19" fmla="*/ 226031 h 303087"/>
                    <a:gd name="connsiteX20" fmla="*/ 181053 w 1100640"/>
                    <a:gd name="connsiteY20" fmla="*/ 200346 h 303087"/>
                    <a:gd name="connsiteX21" fmla="*/ 170779 w 1100640"/>
                    <a:gd name="connsiteY21" fmla="*/ 184934 h 303087"/>
                    <a:gd name="connsiteX22" fmla="*/ 129682 w 1100640"/>
                    <a:gd name="connsiteY22" fmla="*/ 148975 h 303087"/>
                    <a:gd name="connsiteX23" fmla="*/ 103997 w 1100640"/>
                    <a:gd name="connsiteY23" fmla="*/ 128427 h 303087"/>
                    <a:gd name="connsiteX24" fmla="*/ 93722 w 1100640"/>
                    <a:gd name="connsiteY24" fmla="*/ 118152 h 303087"/>
                    <a:gd name="connsiteX25" fmla="*/ 62900 w 1100640"/>
                    <a:gd name="connsiteY25" fmla="*/ 97604 h 303087"/>
                    <a:gd name="connsiteX26" fmla="*/ 47489 w 1100640"/>
                    <a:gd name="connsiteY26" fmla="*/ 87330 h 303087"/>
                    <a:gd name="connsiteX27" fmla="*/ 32077 w 1100640"/>
                    <a:gd name="connsiteY27" fmla="*/ 77056 h 303087"/>
                    <a:gd name="connsiteX28" fmla="*/ 6392 w 1100640"/>
                    <a:gd name="connsiteY28" fmla="*/ 61645 h 303087"/>
                    <a:gd name="connsiteX29" fmla="*/ 761543 w 1100640"/>
                    <a:gd name="connsiteY29" fmla="*/ 0 h 303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00640" h="303087">
                      <a:moveTo>
                        <a:pt x="761543" y="0"/>
                      </a:moveTo>
                      <a:lnTo>
                        <a:pt x="771817" y="10274"/>
                      </a:lnTo>
                      <a:lnTo>
                        <a:pt x="812913" y="25685"/>
                      </a:lnTo>
                      <a:cubicBezTo>
                        <a:pt x="823112" y="29327"/>
                        <a:pt x="834725" y="29952"/>
                        <a:pt x="843736" y="35959"/>
                      </a:cubicBezTo>
                      <a:cubicBezTo>
                        <a:pt x="863652" y="49237"/>
                        <a:pt x="853290" y="44281"/>
                        <a:pt x="874558" y="51370"/>
                      </a:cubicBezTo>
                      <a:cubicBezTo>
                        <a:pt x="897610" y="74422"/>
                        <a:pt x="870235" y="50110"/>
                        <a:pt x="900244" y="66782"/>
                      </a:cubicBezTo>
                      <a:cubicBezTo>
                        <a:pt x="911038" y="72779"/>
                        <a:pt x="920792" y="80481"/>
                        <a:pt x="931066" y="87330"/>
                      </a:cubicBezTo>
                      <a:cubicBezTo>
                        <a:pt x="978498" y="118951"/>
                        <a:pt x="920152" y="78599"/>
                        <a:pt x="956752" y="107878"/>
                      </a:cubicBezTo>
                      <a:cubicBezTo>
                        <a:pt x="961573" y="111735"/>
                        <a:pt x="967342" y="114295"/>
                        <a:pt x="972163" y="118152"/>
                      </a:cubicBezTo>
                      <a:cubicBezTo>
                        <a:pt x="975945" y="121178"/>
                        <a:pt x="978562" y="125521"/>
                        <a:pt x="982437" y="128427"/>
                      </a:cubicBezTo>
                      <a:cubicBezTo>
                        <a:pt x="1028915" y="163287"/>
                        <a:pt x="999967" y="135684"/>
                        <a:pt x="1023534" y="159249"/>
                      </a:cubicBezTo>
                      <a:cubicBezTo>
                        <a:pt x="1025246" y="164386"/>
                        <a:pt x="1025288" y="170432"/>
                        <a:pt x="1028671" y="174660"/>
                      </a:cubicBezTo>
                      <a:cubicBezTo>
                        <a:pt x="1032528" y="179481"/>
                        <a:pt x="1039261" y="181077"/>
                        <a:pt x="1044082" y="184934"/>
                      </a:cubicBezTo>
                      <a:cubicBezTo>
                        <a:pt x="1080680" y="214214"/>
                        <a:pt x="1022335" y="173862"/>
                        <a:pt x="1069767" y="205483"/>
                      </a:cubicBezTo>
                      <a:cubicBezTo>
                        <a:pt x="1073192" y="210620"/>
                        <a:pt x="1076184" y="216073"/>
                        <a:pt x="1080041" y="220894"/>
                      </a:cubicBezTo>
                      <a:cubicBezTo>
                        <a:pt x="1088059" y="230916"/>
                        <a:pt x="1096072" y="233024"/>
                        <a:pt x="1100590" y="246579"/>
                      </a:cubicBezTo>
                      <a:cubicBezTo>
                        <a:pt x="1101131" y="248203"/>
                        <a:pt x="1097165" y="246579"/>
                        <a:pt x="1095453" y="246579"/>
                      </a:cubicBezTo>
                      <a:lnTo>
                        <a:pt x="258109" y="303087"/>
                      </a:lnTo>
                      <a:lnTo>
                        <a:pt x="263246" y="277402"/>
                      </a:lnTo>
                      <a:cubicBezTo>
                        <a:pt x="217783" y="231939"/>
                        <a:pt x="238269" y="247051"/>
                        <a:pt x="206738" y="226031"/>
                      </a:cubicBezTo>
                      <a:cubicBezTo>
                        <a:pt x="179338" y="184931"/>
                        <a:pt x="215302" y="234597"/>
                        <a:pt x="181053" y="200346"/>
                      </a:cubicBezTo>
                      <a:cubicBezTo>
                        <a:pt x="176687" y="195980"/>
                        <a:pt x="174845" y="189581"/>
                        <a:pt x="170779" y="184934"/>
                      </a:cubicBezTo>
                      <a:cubicBezTo>
                        <a:pt x="149745" y="160895"/>
                        <a:pt x="150570" y="162900"/>
                        <a:pt x="129682" y="148975"/>
                      </a:cubicBezTo>
                      <a:cubicBezTo>
                        <a:pt x="109219" y="118280"/>
                        <a:pt x="131567" y="144970"/>
                        <a:pt x="103997" y="128427"/>
                      </a:cubicBezTo>
                      <a:cubicBezTo>
                        <a:pt x="99844" y="125935"/>
                        <a:pt x="97597" y="121058"/>
                        <a:pt x="93722" y="118152"/>
                      </a:cubicBezTo>
                      <a:cubicBezTo>
                        <a:pt x="83844" y="110743"/>
                        <a:pt x="73174" y="104453"/>
                        <a:pt x="62900" y="97604"/>
                      </a:cubicBezTo>
                      <a:lnTo>
                        <a:pt x="47489" y="87330"/>
                      </a:lnTo>
                      <a:cubicBezTo>
                        <a:pt x="42352" y="83905"/>
                        <a:pt x="37934" y="79008"/>
                        <a:pt x="32077" y="77056"/>
                      </a:cubicBezTo>
                      <a:cubicBezTo>
                        <a:pt x="-1042" y="66016"/>
                        <a:pt x="-6403" y="74440"/>
                        <a:pt x="6392" y="61645"/>
                      </a:cubicBezTo>
                      <a:lnTo>
                        <a:pt x="761543" y="0"/>
                      </a:lnTo>
                      <a:close/>
                    </a:path>
                  </a:pathLst>
                </a:cu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8" name="Freeform 77"/>
                <p:cNvSpPr/>
                <p:nvPr/>
              </p:nvSpPr>
              <p:spPr>
                <a:xfrm>
                  <a:off x="446926" y="919537"/>
                  <a:ext cx="1089061" cy="313375"/>
                </a:xfrm>
                <a:custGeom>
                  <a:avLst/>
                  <a:gdLst>
                    <a:gd name="connsiteX0" fmla="*/ 1089061 w 1089061"/>
                    <a:gd name="connsiteY0" fmla="*/ 246580 h 313375"/>
                    <a:gd name="connsiteX1" fmla="*/ 1089061 w 1089061"/>
                    <a:gd name="connsiteY1" fmla="*/ 246580 h 313375"/>
                    <a:gd name="connsiteX2" fmla="*/ 1047964 w 1089061"/>
                    <a:gd name="connsiteY2" fmla="*/ 226032 h 313375"/>
                    <a:gd name="connsiteX3" fmla="*/ 1027416 w 1089061"/>
                    <a:gd name="connsiteY3" fmla="*/ 200346 h 313375"/>
                    <a:gd name="connsiteX4" fmla="*/ 1001730 w 1089061"/>
                    <a:gd name="connsiteY4" fmla="*/ 179798 h 313375"/>
                    <a:gd name="connsiteX5" fmla="*/ 981182 w 1089061"/>
                    <a:gd name="connsiteY5" fmla="*/ 154112 h 313375"/>
                    <a:gd name="connsiteX6" fmla="*/ 970908 w 1089061"/>
                    <a:gd name="connsiteY6" fmla="*/ 138701 h 313375"/>
                    <a:gd name="connsiteX7" fmla="*/ 955496 w 1089061"/>
                    <a:gd name="connsiteY7" fmla="*/ 123290 h 313375"/>
                    <a:gd name="connsiteX8" fmla="*/ 934948 w 1089061"/>
                    <a:gd name="connsiteY8" fmla="*/ 92467 h 313375"/>
                    <a:gd name="connsiteX9" fmla="*/ 914400 w 1089061"/>
                    <a:gd name="connsiteY9" fmla="*/ 61645 h 313375"/>
                    <a:gd name="connsiteX10" fmla="*/ 904126 w 1089061"/>
                    <a:gd name="connsiteY10" fmla="*/ 46234 h 313375"/>
                    <a:gd name="connsiteX11" fmla="*/ 888714 w 1089061"/>
                    <a:gd name="connsiteY11" fmla="*/ 35960 h 313375"/>
                    <a:gd name="connsiteX12" fmla="*/ 863029 w 1089061"/>
                    <a:gd name="connsiteY12" fmla="*/ 15411 h 313375"/>
                    <a:gd name="connsiteX13" fmla="*/ 832207 w 1089061"/>
                    <a:gd name="connsiteY13" fmla="*/ 5137 h 313375"/>
                    <a:gd name="connsiteX14" fmla="*/ 821932 w 1089061"/>
                    <a:gd name="connsiteY14" fmla="*/ 0 h 313375"/>
                    <a:gd name="connsiteX15" fmla="*/ 0 w 1089061"/>
                    <a:gd name="connsiteY15" fmla="*/ 25685 h 313375"/>
                    <a:gd name="connsiteX16" fmla="*/ 5137 w 1089061"/>
                    <a:gd name="connsiteY16" fmla="*/ 25685 h 313375"/>
                    <a:gd name="connsiteX17" fmla="*/ 46234 w 1089061"/>
                    <a:gd name="connsiteY17" fmla="*/ 51371 h 313375"/>
                    <a:gd name="connsiteX18" fmla="*/ 92467 w 1089061"/>
                    <a:gd name="connsiteY18" fmla="*/ 77056 h 313375"/>
                    <a:gd name="connsiteX19" fmla="*/ 133564 w 1089061"/>
                    <a:gd name="connsiteY19" fmla="*/ 118153 h 313375"/>
                    <a:gd name="connsiteX20" fmla="*/ 148975 w 1089061"/>
                    <a:gd name="connsiteY20" fmla="*/ 133564 h 313375"/>
                    <a:gd name="connsiteX21" fmla="*/ 179798 w 1089061"/>
                    <a:gd name="connsiteY21" fmla="*/ 169524 h 313375"/>
                    <a:gd name="connsiteX22" fmla="*/ 195209 w 1089061"/>
                    <a:gd name="connsiteY22" fmla="*/ 184935 h 313375"/>
                    <a:gd name="connsiteX23" fmla="*/ 210620 w 1089061"/>
                    <a:gd name="connsiteY23" fmla="*/ 200346 h 313375"/>
                    <a:gd name="connsiteX24" fmla="*/ 226031 w 1089061"/>
                    <a:gd name="connsiteY24" fmla="*/ 210620 h 313375"/>
                    <a:gd name="connsiteX25" fmla="*/ 246580 w 1089061"/>
                    <a:gd name="connsiteY25" fmla="*/ 241443 h 313375"/>
                    <a:gd name="connsiteX26" fmla="*/ 261991 w 1089061"/>
                    <a:gd name="connsiteY26" fmla="*/ 272265 h 313375"/>
                    <a:gd name="connsiteX27" fmla="*/ 287676 w 1089061"/>
                    <a:gd name="connsiteY27" fmla="*/ 297951 h 313375"/>
                    <a:gd name="connsiteX28" fmla="*/ 318499 w 1089061"/>
                    <a:gd name="connsiteY28" fmla="*/ 308225 h 313375"/>
                    <a:gd name="connsiteX29" fmla="*/ 339047 w 1089061"/>
                    <a:gd name="connsiteY29" fmla="*/ 313362 h 313375"/>
                    <a:gd name="connsiteX30" fmla="*/ 1089061 w 1089061"/>
                    <a:gd name="connsiteY30" fmla="*/ 246580 h 31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89061" h="313375">
                      <a:moveTo>
                        <a:pt x="1089061" y="246580"/>
                      </a:moveTo>
                      <a:lnTo>
                        <a:pt x="1089061" y="246580"/>
                      </a:lnTo>
                      <a:cubicBezTo>
                        <a:pt x="1075362" y="239731"/>
                        <a:pt x="1061097" y="233912"/>
                        <a:pt x="1047964" y="226032"/>
                      </a:cubicBezTo>
                      <a:cubicBezTo>
                        <a:pt x="1038424" y="220308"/>
                        <a:pt x="1033876" y="208421"/>
                        <a:pt x="1027416" y="200346"/>
                      </a:cubicBezTo>
                      <a:cubicBezTo>
                        <a:pt x="1019051" y="189891"/>
                        <a:pt x="1013171" y="187425"/>
                        <a:pt x="1001730" y="179798"/>
                      </a:cubicBezTo>
                      <a:cubicBezTo>
                        <a:pt x="970109" y="132366"/>
                        <a:pt x="1010461" y="190712"/>
                        <a:pt x="981182" y="154112"/>
                      </a:cubicBezTo>
                      <a:cubicBezTo>
                        <a:pt x="977325" y="149291"/>
                        <a:pt x="974861" y="143444"/>
                        <a:pt x="970908" y="138701"/>
                      </a:cubicBezTo>
                      <a:cubicBezTo>
                        <a:pt x="966257" y="133120"/>
                        <a:pt x="959956" y="129025"/>
                        <a:pt x="955496" y="123290"/>
                      </a:cubicBezTo>
                      <a:cubicBezTo>
                        <a:pt x="947915" y="113543"/>
                        <a:pt x="941797" y="102741"/>
                        <a:pt x="934948" y="92467"/>
                      </a:cubicBezTo>
                      <a:lnTo>
                        <a:pt x="914400" y="61645"/>
                      </a:lnTo>
                      <a:cubicBezTo>
                        <a:pt x="910975" y="56508"/>
                        <a:pt x="909263" y="49659"/>
                        <a:pt x="904126" y="46234"/>
                      </a:cubicBezTo>
                      <a:cubicBezTo>
                        <a:pt x="898989" y="42809"/>
                        <a:pt x="893535" y="39817"/>
                        <a:pt x="888714" y="35960"/>
                      </a:cubicBezTo>
                      <a:cubicBezTo>
                        <a:pt x="875368" y="25283"/>
                        <a:pt x="880821" y="23318"/>
                        <a:pt x="863029" y="15411"/>
                      </a:cubicBezTo>
                      <a:cubicBezTo>
                        <a:pt x="853133" y="11013"/>
                        <a:pt x="841894" y="9980"/>
                        <a:pt x="832207" y="5137"/>
                      </a:cubicBezTo>
                      <a:lnTo>
                        <a:pt x="821932" y="0"/>
                      </a:lnTo>
                      <a:lnTo>
                        <a:pt x="0" y="25685"/>
                      </a:lnTo>
                      <a:lnTo>
                        <a:pt x="5137" y="25685"/>
                      </a:lnTo>
                      <a:cubicBezTo>
                        <a:pt x="18836" y="34247"/>
                        <a:pt x="32052" y="43635"/>
                        <a:pt x="46234" y="51371"/>
                      </a:cubicBezTo>
                      <a:cubicBezTo>
                        <a:pt x="74657" y="66875"/>
                        <a:pt x="54180" y="38769"/>
                        <a:pt x="92467" y="77056"/>
                      </a:cubicBezTo>
                      <a:lnTo>
                        <a:pt x="133564" y="118153"/>
                      </a:lnTo>
                      <a:cubicBezTo>
                        <a:pt x="138701" y="123290"/>
                        <a:pt x="144945" y="127519"/>
                        <a:pt x="148975" y="133564"/>
                      </a:cubicBezTo>
                      <a:cubicBezTo>
                        <a:pt x="164622" y="157035"/>
                        <a:pt x="154883" y="144609"/>
                        <a:pt x="179798" y="169524"/>
                      </a:cubicBezTo>
                      <a:lnTo>
                        <a:pt x="195209" y="184935"/>
                      </a:lnTo>
                      <a:cubicBezTo>
                        <a:pt x="200346" y="190072"/>
                        <a:pt x="204575" y="196316"/>
                        <a:pt x="210620" y="200346"/>
                      </a:cubicBezTo>
                      <a:lnTo>
                        <a:pt x="226031" y="210620"/>
                      </a:lnTo>
                      <a:cubicBezTo>
                        <a:pt x="232881" y="220894"/>
                        <a:pt x="242675" y="229728"/>
                        <a:pt x="246580" y="241443"/>
                      </a:cubicBezTo>
                      <a:cubicBezTo>
                        <a:pt x="251430" y="255993"/>
                        <a:pt x="251267" y="260008"/>
                        <a:pt x="261991" y="272265"/>
                      </a:cubicBezTo>
                      <a:cubicBezTo>
                        <a:pt x="269964" y="281377"/>
                        <a:pt x="276189" y="294122"/>
                        <a:pt x="287676" y="297951"/>
                      </a:cubicBezTo>
                      <a:lnTo>
                        <a:pt x="318499" y="308225"/>
                      </a:lnTo>
                      <a:cubicBezTo>
                        <a:pt x="335535" y="313903"/>
                        <a:pt x="328495" y="313362"/>
                        <a:pt x="339047" y="313362"/>
                      </a:cubicBezTo>
                      <a:lnTo>
                        <a:pt x="1089061" y="246580"/>
                      </a:lnTo>
                      <a:close/>
                    </a:path>
                  </a:pathLst>
                </a:custGeom>
                <a:solidFill>
                  <a:srgbClr val="B9C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9" name="Freeform 78"/>
                <p:cNvSpPr/>
                <p:nvPr/>
              </p:nvSpPr>
              <p:spPr>
                <a:xfrm>
                  <a:off x="1412697" y="914400"/>
                  <a:ext cx="991456" cy="289623"/>
                </a:xfrm>
                <a:custGeom>
                  <a:avLst/>
                  <a:gdLst>
                    <a:gd name="connsiteX0" fmla="*/ 339047 w 991456"/>
                    <a:gd name="connsiteY0" fmla="*/ 56508 h 289623"/>
                    <a:gd name="connsiteX1" fmla="*/ 339047 w 991456"/>
                    <a:gd name="connsiteY1" fmla="*/ 56508 h 289623"/>
                    <a:gd name="connsiteX2" fmla="*/ 297950 w 991456"/>
                    <a:gd name="connsiteY2" fmla="*/ 71919 h 289623"/>
                    <a:gd name="connsiteX3" fmla="*/ 272265 w 991456"/>
                    <a:gd name="connsiteY3" fmla="*/ 82193 h 289623"/>
                    <a:gd name="connsiteX4" fmla="*/ 0 w 991456"/>
                    <a:gd name="connsiteY4" fmla="*/ 77056 h 289623"/>
                    <a:gd name="connsiteX5" fmla="*/ 0 w 991456"/>
                    <a:gd name="connsiteY5" fmla="*/ 66782 h 289623"/>
                    <a:gd name="connsiteX6" fmla="*/ 35959 w 991456"/>
                    <a:gd name="connsiteY6" fmla="*/ 92467 h 289623"/>
                    <a:gd name="connsiteX7" fmla="*/ 46233 w 991456"/>
                    <a:gd name="connsiteY7" fmla="*/ 102742 h 289623"/>
                    <a:gd name="connsiteX8" fmla="*/ 61645 w 991456"/>
                    <a:gd name="connsiteY8" fmla="*/ 107879 h 289623"/>
                    <a:gd name="connsiteX9" fmla="*/ 71919 w 991456"/>
                    <a:gd name="connsiteY9" fmla="*/ 123290 h 289623"/>
                    <a:gd name="connsiteX10" fmla="*/ 102741 w 991456"/>
                    <a:gd name="connsiteY10" fmla="*/ 138701 h 289623"/>
                    <a:gd name="connsiteX11" fmla="*/ 118152 w 991456"/>
                    <a:gd name="connsiteY11" fmla="*/ 148975 h 289623"/>
                    <a:gd name="connsiteX12" fmla="*/ 138701 w 991456"/>
                    <a:gd name="connsiteY12" fmla="*/ 169524 h 289623"/>
                    <a:gd name="connsiteX13" fmla="*/ 184934 w 991456"/>
                    <a:gd name="connsiteY13" fmla="*/ 195209 h 289623"/>
                    <a:gd name="connsiteX14" fmla="*/ 210620 w 991456"/>
                    <a:gd name="connsiteY14" fmla="*/ 215757 h 289623"/>
                    <a:gd name="connsiteX15" fmla="*/ 226031 w 991456"/>
                    <a:gd name="connsiteY15" fmla="*/ 220894 h 289623"/>
                    <a:gd name="connsiteX16" fmla="*/ 256854 w 991456"/>
                    <a:gd name="connsiteY16" fmla="*/ 241443 h 289623"/>
                    <a:gd name="connsiteX17" fmla="*/ 282539 w 991456"/>
                    <a:gd name="connsiteY17" fmla="*/ 267128 h 289623"/>
                    <a:gd name="connsiteX18" fmla="*/ 297950 w 991456"/>
                    <a:gd name="connsiteY18" fmla="*/ 282539 h 289623"/>
                    <a:gd name="connsiteX19" fmla="*/ 339047 w 991456"/>
                    <a:gd name="connsiteY19" fmla="*/ 282539 h 289623"/>
                    <a:gd name="connsiteX20" fmla="*/ 991456 w 991456"/>
                    <a:gd name="connsiteY20" fmla="*/ 251717 h 289623"/>
                    <a:gd name="connsiteX21" fmla="*/ 940085 w 991456"/>
                    <a:gd name="connsiteY21" fmla="*/ 215757 h 289623"/>
                    <a:gd name="connsiteX22" fmla="*/ 924674 w 991456"/>
                    <a:gd name="connsiteY22" fmla="*/ 205483 h 289623"/>
                    <a:gd name="connsiteX23" fmla="*/ 904125 w 991456"/>
                    <a:gd name="connsiteY23" fmla="*/ 179798 h 289623"/>
                    <a:gd name="connsiteX24" fmla="*/ 893851 w 991456"/>
                    <a:gd name="connsiteY24" fmla="*/ 164387 h 289623"/>
                    <a:gd name="connsiteX25" fmla="*/ 883577 w 991456"/>
                    <a:gd name="connsiteY25" fmla="*/ 154112 h 289623"/>
                    <a:gd name="connsiteX26" fmla="*/ 863029 w 991456"/>
                    <a:gd name="connsiteY26" fmla="*/ 123290 h 289623"/>
                    <a:gd name="connsiteX27" fmla="*/ 837343 w 991456"/>
                    <a:gd name="connsiteY27" fmla="*/ 97604 h 289623"/>
                    <a:gd name="connsiteX28" fmla="*/ 801384 w 991456"/>
                    <a:gd name="connsiteY28" fmla="*/ 56508 h 289623"/>
                    <a:gd name="connsiteX29" fmla="*/ 760287 w 991456"/>
                    <a:gd name="connsiteY29" fmla="*/ 30822 h 289623"/>
                    <a:gd name="connsiteX30" fmla="*/ 714054 w 991456"/>
                    <a:gd name="connsiteY30" fmla="*/ 10274 h 289623"/>
                    <a:gd name="connsiteX31" fmla="*/ 698642 w 991456"/>
                    <a:gd name="connsiteY31" fmla="*/ 5137 h 289623"/>
                    <a:gd name="connsiteX32" fmla="*/ 683231 w 991456"/>
                    <a:gd name="connsiteY32" fmla="*/ 0 h 289623"/>
                    <a:gd name="connsiteX33" fmla="*/ 672957 w 991456"/>
                    <a:gd name="connsiteY33" fmla="*/ 0 h 289623"/>
                    <a:gd name="connsiteX34" fmla="*/ 339047 w 991456"/>
                    <a:gd name="connsiteY34" fmla="*/ 56508 h 28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1456" h="289623">
                      <a:moveTo>
                        <a:pt x="339047" y="56508"/>
                      </a:moveTo>
                      <a:lnTo>
                        <a:pt x="339047" y="56508"/>
                      </a:lnTo>
                      <a:lnTo>
                        <a:pt x="297950" y="71919"/>
                      </a:lnTo>
                      <a:cubicBezTo>
                        <a:pt x="274676" y="80382"/>
                        <a:pt x="290374" y="73139"/>
                        <a:pt x="272265" y="82193"/>
                      </a:cubicBezTo>
                      <a:lnTo>
                        <a:pt x="0" y="77056"/>
                      </a:lnTo>
                      <a:lnTo>
                        <a:pt x="0" y="66782"/>
                      </a:lnTo>
                      <a:cubicBezTo>
                        <a:pt x="11986" y="75344"/>
                        <a:pt x="24332" y="83423"/>
                        <a:pt x="35959" y="92467"/>
                      </a:cubicBezTo>
                      <a:cubicBezTo>
                        <a:pt x="39782" y="95441"/>
                        <a:pt x="42080" y="100250"/>
                        <a:pt x="46233" y="102742"/>
                      </a:cubicBezTo>
                      <a:cubicBezTo>
                        <a:pt x="50876" y="105528"/>
                        <a:pt x="56508" y="106167"/>
                        <a:pt x="61645" y="107879"/>
                      </a:cubicBezTo>
                      <a:cubicBezTo>
                        <a:pt x="65070" y="113016"/>
                        <a:pt x="67553" y="118924"/>
                        <a:pt x="71919" y="123290"/>
                      </a:cubicBezTo>
                      <a:cubicBezTo>
                        <a:pt x="86641" y="138012"/>
                        <a:pt x="86029" y="130345"/>
                        <a:pt x="102741" y="138701"/>
                      </a:cubicBezTo>
                      <a:cubicBezTo>
                        <a:pt x="108263" y="141462"/>
                        <a:pt x="113464" y="144957"/>
                        <a:pt x="118152" y="148975"/>
                      </a:cubicBezTo>
                      <a:cubicBezTo>
                        <a:pt x="125507" y="155279"/>
                        <a:pt x="129511" y="166461"/>
                        <a:pt x="138701" y="169524"/>
                      </a:cubicBezTo>
                      <a:cubicBezTo>
                        <a:pt x="158081" y="175984"/>
                        <a:pt x="167268" y="177544"/>
                        <a:pt x="184934" y="195209"/>
                      </a:cubicBezTo>
                      <a:cubicBezTo>
                        <a:pt x="194490" y="204764"/>
                        <a:pt x="197661" y="209277"/>
                        <a:pt x="210620" y="215757"/>
                      </a:cubicBezTo>
                      <a:cubicBezTo>
                        <a:pt x="215463" y="218179"/>
                        <a:pt x="220894" y="219182"/>
                        <a:pt x="226031" y="220894"/>
                      </a:cubicBezTo>
                      <a:cubicBezTo>
                        <a:pt x="236305" y="227744"/>
                        <a:pt x="250004" y="231169"/>
                        <a:pt x="256854" y="241443"/>
                      </a:cubicBezTo>
                      <a:cubicBezTo>
                        <a:pt x="275690" y="269697"/>
                        <a:pt x="256854" y="245724"/>
                        <a:pt x="282539" y="267128"/>
                      </a:cubicBezTo>
                      <a:cubicBezTo>
                        <a:pt x="288120" y="271779"/>
                        <a:pt x="291311" y="279589"/>
                        <a:pt x="297950" y="282539"/>
                      </a:cubicBezTo>
                      <a:cubicBezTo>
                        <a:pt x="322373" y="293394"/>
                        <a:pt x="323197" y="290464"/>
                        <a:pt x="339047" y="282539"/>
                      </a:cubicBezTo>
                      <a:lnTo>
                        <a:pt x="991456" y="251717"/>
                      </a:lnTo>
                      <a:lnTo>
                        <a:pt x="940085" y="215757"/>
                      </a:lnTo>
                      <a:cubicBezTo>
                        <a:pt x="935009" y="212243"/>
                        <a:pt x="924674" y="205483"/>
                        <a:pt x="924674" y="205483"/>
                      </a:cubicBezTo>
                      <a:cubicBezTo>
                        <a:pt x="893053" y="158051"/>
                        <a:pt x="933405" y="216396"/>
                        <a:pt x="904125" y="179798"/>
                      </a:cubicBezTo>
                      <a:cubicBezTo>
                        <a:pt x="900268" y="174977"/>
                        <a:pt x="897708" y="169208"/>
                        <a:pt x="893851" y="164387"/>
                      </a:cubicBezTo>
                      <a:cubicBezTo>
                        <a:pt x="890825" y="160605"/>
                        <a:pt x="886483" y="157987"/>
                        <a:pt x="883577" y="154112"/>
                      </a:cubicBezTo>
                      <a:cubicBezTo>
                        <a:pt x="876168" y="144234"/>
                        <a:pt x="871760" y="132021"/>
                        <a:pt x="863029" y="123290"/>
                      </a:cubicBezTo>
                      <a:cubicBezTo>
                        <a:pt x="854467" y="114728"/>
                        <a:pt x="844060" y="107679"/>
                        <a:pt x="837343" y="97604"/>
                      </a:cubicBezTo>
                      <a:cubicBezTo>
                        <a:pt x="813370" y="61645"/>
                        <a:pt x="827069" y="73631"/>
                        <a:pt x="801384" y="56508"/>
                      </a:cubicBezTo>
                      <a:cubicBezTo>
                        <a:pt x="776739" y="19541"/>
                        <a:pt x="811638" y="65056"/>
                        <a:pt x="760287" y="30822"/>
                      </a:cubicBezTo>
                      <a:cubicBezTo>
                        <a:pt x="735866" y="14541"/>
                        <a:pt x="750732" y="22500"/>
                        <a:pt x="714054" y="10274"/>
                      </a:cubicBezTo>
                      <a:lnTo>
                        <a:pt x="698642" y="5137"/>
                      </a:lnTo>
                      <a:cubicBezTo>
                        <a:pt x="693505" y="3425"/>
                        <a:pt x="688646" y="0"/>
                        <a:pt x="683231" y="0"/>
                      </a:cubicBezTo>
                      <a:lnTo>
                        <a:pt x="672957" y="0"/>
                      </a:lnTo>
                      <a:lnTo>
                        <a:pt x="339047" y="56508"/>
                      </a:lnTo>
                      <a:close/>
                    </a:path>
                  </a:pathLst>
                </a:custGeom>
                <a:solidFill>
                  <a:srgbClr val="7B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0" name="Freeform 79"/>
                <p:cNvSpPr/>
                <p:nvPr/>
              </p:nvSpPr>
              <p:spPr>
                <a:xfrm>
                  <a:off x="308005" y="1258584"/>
                  <a:ext cx="909519" cy="431515"/>
                </a:xfrm>
                <a:custGeom>
                  <a:avLst/>
                  <a:gdLst>
                    <a:gd name="connsiteX0" fmla="*/ 447146 w 909519"/>
                    <a:gd name="connsiteY0" fmla="*/ 20549 h 431515"/>
                    <a:gd name="connsiteX1" fmla="*/ 447146 w 909519"/>
                    <a:gd name="connsiteY1" fmla="*/ 20549 h 431515"/>
                    <a:gd name="connsiteX2" fmla="*/ 488242 w 909519"/>
                    <a:gd name="connsiteY2" fmla="*/ 35960 h 431515"/>
                    <a:gd name="connsiteX3" fmla="*/ 519065 w 909519"/>
                    <a:gd name="connsiteY3" fmla="*/ 46234 h 431515"/>
                    <a:gd name="connsiteX4" fmla="*/ 534476 w 909519"/>
                    <a:gd name="connsiteY4" fmla="*/ 56508 h 431515"/>
                    <a:gd name="connsiteX5" fmla="*/ 549887 w 909519"/>
                    <a:gd name="connsiteY5" fmla="*/ 61645 h 431515"/>
                    <a:gd name="connsiteX6" fmla="*/ 570435 w 909519"/>
                    <a:gd name="connsiteY6" fmla="*/ 87331 h 431515"/>
                    <a:gd name="connsiteX7" fmla="*/ 585847 w 909519"/>
                    <a:gd name="connsiteY7" fmla="*/ 92468 h 431515"/>
                    <a:gd name="connsiteX8" fmla="*/ 611532 w 909519"/>
                    <a:gd name="connsiteY8" fmla="*/ 118153 h 431515"/>
                    <a:gd name="connsiteX9" fmla="*/ 626943 w 909519"/>
                    <a:gd name="connsiteY9" fmla="*/ 128427 h 431515"/>
                    <a:gd name="connsiteX10" fmla="*/ 652629 w 909519"/>
                    <a:gd name="connsiteY10" fmla="*/ 154113 h 431515"/>
                    <a:gd name="connsiteX11" fmla="*/ 668040 w 909519"/>
                    <a:gd name="connsiteY11" fmla="*/ 169524 h 431515"/>
                    <a:gd name="connsiteX12" fmla="*/ 703999 w 909519"/>
                    <a:gd name="connsiteY12" fmla="*/ 210620 h 431515"/>
                    <a:gd name="connsiteX13" fmla="*/ 729685 w 909519"/>
                    <a:gd name="connsiteY13" fmla="*/ 256854 h 431515"/>
                    <a:gd name="connsiteX14" fmla="*/ 755370 w 909519"/>
                    <a:gd name="connsiteY14" fmla="*/ 282540 h 431515"/>
                    <a:gd name="connsiteX15" fmla="*/ 786193 w 909519"/>
                    <a:gd name="connsiteY15" fmla="*/ 292814 h 431515"/>
                    <a:gd name="connsiteX16" fmla="*/ 801604 w 909519"/>
                    <a:gd name="connsiteY16" fmla="*/ 303088 h 431515"/>
                    <a:gd name="connsiteX17" fmla="*/ 832426 w 909519"/>
                    <a:gd name="connsiteY17" fmla="*/ 313362 h 431515"/>
                    <a:gd name="connsiteX18" fmla="*/ 842701 w 909519"/>
                    <a:gd name="connsiteY18" fmla="*/ 323636 h 431515"/>
                    <a:gd name="connsiteX19" fmla="*/ 873523 w 909519"/>
                    <a:gd name="connsiteY19" fmla="*/ 333910 h 431515"/>
                    <a:gd name="connsiteX20" fmla="*/ 899208 w 909519"/>
                    <a:gd name="connsiteY20" fmla="*/ 359596 h 431515"/>
                    <a:gd name="connsiteX21" fmla="*/ 909483 w 909519"/>
                    <a:gd name="connsiteY21" fmla="*/ 364733 h 431515"/>
                    <a:gd name="connsiteX22" fmla="*/ 138921 w 909519"/>
                    <a:gd name="connsiteY22" fmla="*/ 431515 h 431515"/>
                    <a:gd name="connsiteX23" fmla="*/ 118373 w 909519"/>
                    <a:gd name="connsiteY23" fmla="*/ 395555 h 431515"/>
                    <a:gd name="connsiteX24" fmla="*/ 77276 w 909519"/>
                    <a:gd name="connsiteY24" fmla="*/ 323636 h 431515"/>
                    <a:gd name="connsiteX25" fmla="*/ 61865 w 909519"/>
                    <a:gd name="connsiteY25" fmla="*/ 308225 h 431515"/>
                    <a:gd name="connsiteX26" fmla="*/ 56728 w 909519"/>
                    <a:gd name="connsiteY26" fmla="*/ 292814 h 431515"/>
                    <a:gd name="connsiteX27" fmla="*/ 36179 w 909519"/>
                    <a:gd name="connsiteY27" fmla="*/ 272265 h 431515"/>
                    <a:gd name="connsiteX28" fmla="*/ 10494 w 909519"/>
                    <a:gd name="connsiteY28" fmla="*/ 246580 h 431515"/>
                    <a:gd name="connsiteX29" fmla="*/ 220 w 909519"/>
                    <a:gd name="connsiteY29" fmla="*/ 231169 h 431515"/>
                    <a:gd name="connsiteX30" fmla="*/ 15631 w 909519"/>
                    <a:gd name="connsiteY30" fmla="*/ 205483 h 431515"/>
                    <a:gd name="connsiteX31" fmla="*/ 10494 w 909519"/>
                    <a:gd name="connsiteY31" fmla="*/ 123290 h 431515"/>
                    <a:gd name="connsiteX32" fmla="*/ 10494 w 909519"/>
                    <a:gd name="connsiteY32" fmla="*/ 35960 h 431515"/>
                    <a:gd name="connsiteX33" fmla="*/ 25905 w 909519"/>
                    <a:gd name="connsiteY33" fmla="*/ 30823 h 431515"/>
                    <a:gd name="connsiteX34" fmla="*/ 67002 w 909519"/>
                    <a:gd name="connsiteY34" fmla="*/ 20549 h 431515"/>
                    <a:gd name="connsiteX35" fmla="*/ 144058 w 909519"/>
                    <a:gd name="connsiteY35" fmla="*/ 10274 h 431515"/>
                    <a:gd name="connsiteX36" fmla="*/ 190292 w 909519"/>
                    <a:gd name="connsiteY36" fmla="*/ 5137 h 431515"/>
                    <a:gd name="connsiteX37" fmla="*/ 262211 w 909519"/>
                    <a:gd name="connsiteY37" fmla="*/ 0 h 431515"/>
                    <a:gd name="connsiteX38" fmla="*/ 385501 w 909519"/>
                    <a:gd name="connsiteY38" fmla="*/ 5137 h 431515"/>
                    <a:gd name="connsiteX39" fmla="*/ 447146 w 909519"/>
                    <a:gd name="connsiteY39" fmla="*/ 20549 h 43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09519" h="431515">
                      <a:moveTo>
                        <a:pt x="447146" y="20549"/>
                      </a:moveTo>
                      <a:lnTo>
                        <a:pt x="447146" y="20549"/>
                      </a:lnTo>
                      <a:lnTo>
                        <a:pt x="488242" y="35960"/>
                      </a:lnTo>
                      <a:cubicBezTo>
                        <a:pt x="498441" y="39602"/>
                        <a:pt x="519065" y="46234"/>
                        <a:pt x="519065" y="46234"/>
                      </a:cubicBezTo>
                      <a:cubicBezTo>
                        <a:pt x="524202" y="49659"/>
                        <a:pt x="528954" y="53747"/>
                        <a:pt x="534476" y="56508"/>
                      </a:cubicBezTo>
                      <a:cubicBezTo>
                        <a:pt x="539319" y="58930"/>
                        <a:pt x="545659" y="58262"/>
                        <a:pt x="549887" y="61645"/>
                      </a:cubicBezTo>
                      <a:cubicBezTo>
                        <a:pt x="570881" y="78441"/>
                        <a:pt x="549493" y="74765"/>
                        <a:pt x="570435" y="87331"/>
                      </a:cubicBezTo>
                      <a:cubicBezTo>
                        <a:pt x="575078" y="90117"/>
                        <a:pt x="580710" y="90756"/>
                        <a:pt x="585847" y="92468"/>
                      </a:cubicBezTo>
                      <a:cubicBezTo>
                        <a:pt x="626943" y="119865"/>
                        <a:pt x="577285" y="83906"/>
                        <a:pt x="611532" y="118153"/>
                      </a:cubicBezTo>
                      <a:cubicBezTo>
                        <a:pt x="615898" y="122519"/>
                        <a:pt x="622297" y="124361"/>
                        <a:pt x="626943" y="128427"/>
                      </a:cubicBezTo>
                      <a:cubicBezTo>
                        <a:pt x="636056" y="136401"/>
                        <a:pt x="644067" y="145551"/>
                        <a:pt x="652629" y="154113"/>
                      </a:cubicBezTo>
                      <a:cubicBezTo>
                        <a:pt x="657766" y="159250"/>
                        <a:pt x="664010" y="163479"/>
                        <a:pt x="668040" y="169524"/>
                      </a:cubicBezTo>
                      <a:cubicBezTo>
                        <a:pt x="692013" y="205483"/>
                        <a:pt x="678314" y="193497"/>
                        <a:pt x="703999" y="210620"/>
                      </a:cubicBezTo>
                      <a:cubicBezTo>
                        <a:pt x="720393" y="259799"/>
                        <a:pt x="704052" y="226095"/>
                        <a:pt x="729685" y="256854"/>
                      </a:cubicBezTo>
                      <a:cubicBezTo>
                        <a:pt x="742778" y="272566"/>
                        <a:pt x="735428" y="273677"/>
                        <a:pt x="755370" y="282540"/>
                      </a:cubicBezTo>
                      <a:cubicBezTo>
                        <a:pt x="765267" y="286939"/>
                        <a:pt x="777182" y="286807"/>
                        <a:pt x="786193" y="292814"/>
                      </a:cubicBezTo>
                      <a:cubicBezTo>
                        <a:pt x="791330" y="296239"/>
                        <a:pt x="795962" y="300581"/>
                        <a:pt x="801604" y="303088"/>
                      </a:cubicBezTo>
                      <a:cubicBezTo>
                        <a:pt x="811500" y="307486"/>
                        <a:pt x="832426" y="313362"/>
                        <a:pt x="832426" y="313362"/>
                      </a:cubicBezTo>
                      <a:cubicBezTo>
                        <a:pt x="835851" y="316787"/>
                        <a:pt x="838369" y="321470"/>
                        <a:pt x="842701" y="323636"/>
                      </a:cubicBezTo>
                      <a:cubicBezTo>
                        <a:pt x="852387" y="328479"/>
                        <a:pt x="873523" y="333910"/>
                        <a:pt x="873523" y="333910"/>
                      </a:cubicBezTo>
                      <a:lnTo>
                        <a:pt x="899208" y="359596"/>
                      </a:lnTo>
                      <a:cubicBezTo>
                        <a:pt x="910694" y="371082"/>
                        <a:pt x="909483" y="374713"/>
                        <a:pt x="909483" y="364733"/>
                      </a:cubicBezTo>
                      <a:lnTo>
                        <a:pt x="138921" y="431515"/>
                      </a:lnTo>
                      <a:lnTo>
                        <a:pt x="118373" y="395555"/>
                      </a:lnTo>
                      <a:cubicBezTo>
                        <a:pt x="110317" y="379443"/>
                        <a:pt x="91795" y="338155"/>
                        <a:pt x="77276" y="323636"/>
                      </a:cubicBezTo>
                      <a:lnTo>
                        <a:pt x="61865" y="308225"/>
                      </a:lnTo>
                      <a:cubicBezTo>
                        <a:pt x="60153" y="303088"/>
                        <a:pt x="59875" y="297220"/>
                        <a:pt x="56728" y="292814"/>
                      </a:cubicBezTo>
                      <a:cubicBezTo>
                        <a:pt x="51098" y="284931"/>
                        <a:pt x="41552" y="280325"/>
                        <a:pt x="36179" y="272265"/>
                      </a:cubicBezTo>
                      <a:cubicBezTo>
                        <a:pt x="22480" y="251717"/>
                        <a:pt x="31042" y="260279"/>
                        <a:pt x="10494" y="246580"/>
                      </a:cubicBezTo>
                      <a:cubicBezTo>
                        <a:pt x="7069" y="241443"/>
                        <a:pt x="1235" y="237259"/>
                        <a:pt x="220" y="231169"/>
                      </a:cubicBezTo>
                      <a:cubicBezTo>
                        <a:pt x="-1685" y="219738"/>
                        <a:pt x="9197" y="211917"/>
                        <a:pt x="15631" y="205483"/>
                      </a:cubicBezTo>
                      <a:cubicBezTo>
                        <a:pt x="13919" y="178085"/>
                        <a:pt x="12599" y="150660"/>
                        <a:pt x="10494" y="123290"/>
                      </a:cubicBezTo>
                      <a:cubicBezTo>
                        <a:pt x="9007" y="103962"/>
                        <a:pt x="-493" y="57933"/>
                        <a:pt x="10494" y="35960"/>
                      </a:cubicBezTo>
                      <a:cubicBezTo>
                        <a:pt x="12916" y="31117"/>
                        <a:pt x="20681" y="32248"/>
                        <a:pt x="25905" y="30823"/>
                      </a:cubicBezTo>
                      <a:cubicBezTo>
                        <a:pt x="39528" y="27108"/>
                        <a:pt x="53023" y="22546"/>
                        <a:pt x="67002" y="20549"/>
                      </a:cubicBezTo>
                      <a:cubicBezTo>
                        <a:pt x="103014" y="15404"/>
                        <a:pt x="106469" y="14697"/>
                        <a:pt x="144058" y="10274"/>
                      </a:cubicBezTo>
                      <a:cubicBezTo>
                        <a:pt x="159458" y="8462"/>
                        <a:pt x="174844" y="6480"/>
                        <a:pt x="190292" y="5137"/>
                      </a:cubicBezTo>
                      <a:cubicBezTo>
                        <a:pt x="214236" y="3055"/>
                        <a:pt x="238238" y="1712"/>
                        <a:pt x="262211" y="0"/>
                      </a:cubicBezTo>
                      <a:cubicBezTo>
                        <a:pt x="303308" y="1712"/>
                        <a:pt x="344449" y="2571"/>
                        <a:pt x="385501" y="5137"/>
                      </a:cubicBezTo>
                      <a:cubicBezTo>
                        <a:pt x="471092" y="10486"/>
                        <a:pt x="407484" y="10274"/>
                        <a:pt x="447146" y="20549"/>
                      </a:cubicBez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1" name="Freeform 80"/>
                <p:cNvSpPr/>
                <p:nvPr/>
              </p:nvSpPr>
              <p:spPr>
                <a:xfrm>
                  <a:off x="1171254" y="796247"/>
                  <a:ext cx="1099335" cy="160295"/>
                </a:xfrm>
                <a:custGeom>
                  <a:avLst/>
                  <a:gdLst>
                    <a:gd name="connsiteX0" fmla="*/ 0 w 1099335"/>
                    <a:gd name="connsiteY0" fmla="*/ 25686 h 160295"/>
                    <a:gd name="connsiteX1" fmla="*/ 0 w 1099335"/>
                    <a:gd name="connsiteY1" fmla="*/ 25686 h 160295"/>
                    <a:gd name="connsiteX2" fmla="*/ 41097 w 1099335"/>
                    <a:gd name="connsiteY2" fmla="*/ 41097 h 160295"/>
                    <a:gd name="connsiteX3" fmla="*/ 87330 w 1099335"/>
                    <a:gd name="connsiteY3" fmla="*/ 56508 h 160295"/>
                    <a:gd name="connsiteX4" fmla="*/ 118153 w 1099335"/>
                    <a:gd name="connsiteY4" fmla="*/ 66782 h 160295"/>
                    <a:gd name="connsiteX5" fmla="*/ 133564 w 1099335"/>
                    <a:gd name="connsiteY5" fmla="*/ 77056 h 160295"/>
                    <a:gd name="connsiteX6" fmla="*/ 164386 w 1099335"/>
                    <a:gd name="connsiteY6" fmla="*/ 87331 h 160295"/>
                    <a:gd name="connsiteX7" fmla="*/ 205483 w 1099335"/>
                    <a:gd name="connsiteY7" fmla="*/ 118153 h 160295"/>
                    <a:gd name="connsiteX8" fmla="*/ 220894 w 1099335"/>
                    <a:gd name="connsiteY8" fmla="*/ 123290 h 160295"/>
                    <a:gd name="connsiteX9" fmla="*/ 236306 w 1099335"/>
                    <a:gd name="connsiteY9" fmla="*/ 133564 h 160295"/>
                    <a:gd name="connsiteX10" fmla="*/ 251717 w 1099335"/>
                    <a:gd name="connsiteY10" fmla="*/ 138701 h 160295"/>
                    <a:gd name="connsiteX11" fmla="*/ 267128 w 1099335"/>
                    <a:gd name="connsiteY11" fmla="*/ 148975 h 160295"/>
                    <a:gd name="connsiteX12" fmla="*/ 277402 w 1099335"/>
                    <a:gd name="connsiteY12" fmla="*/ 159250 h 160295"/>
                    <a:gd name="connsiteX13" fmla="*/ 303088 w 1099335"/>
                    <a:gd name="connsiteY13" fmla="*/ 159250 h 160295"/>
                    <a:gd name="connsiteX14" fmla="*/ 503434 w 1099335"/>
                    <a:gd name="connsiteY14" fmla="*/ 154113 h 160295"/>
                    <a:gd name="connsiteX15" fmla="*/ 785973 w 1099335"/>
                    <a:gd name="connsiteY15" fmla="*/ 102742 h 160295"/>
                    <a:gd name="connsiteX16" fmla="*/ 1099335 w 1099335"/>
                    <a:gd name="connsiteY16" fmla="*/ 113016 h 160295"/>
                    <a:gd name="connsiteX17" fmla="*/ 909263 w 1099335"/>
                    <a:gd name="connsiteY17" fmla="*/ 0 h 160295"/>
                    <a:gd name="connsiteX18" fmla="*/ 0 w 1099335"/>
                    <a:gd name="connsiteY18" fmla="*/ 25686 h 16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9335" h="160295">
                      <a:moveTo>
                        <a:pt x="0" y="25686"/>
                      </a:moveTo>
                      <a:lnTo>
                        <a:pt x="0" y="25686"/>
                      </a:lnTo>
                      <a:lnTo>
                        <a:pt x="41097" y="41097"/>
                      </a:lnTo>
                      <a:cubicBezTo>
                        <a:pt x="56395" y="46561"/>
                        <a:pt x="71919" y="51371"/>
                        <a:pt x="87330" y="56508"/>
                      </a:cubicBezTo>
                      <a:cubicBezTo>
                        <a:pt x="87331" y="56508"/>
                        <a:pt x="118152" y="66781"/>
                        <a:pt x="118153" y="66782"/>
                      </a:cubicBezTo>
                      <a:cubicBezTo>
                        <a:pt x="123290" y="70207"/>
                        <a:pt x="127922" y="74548"/>
                        <a:pt x="133564" y="77056"/>
                      </a:cubicBezTo>
                      <a:cubicBezTo>
                        <a:pt x="143460" y="81455"/>
                        <a:pt x="164386" y="87331"/>
                        <a:pt x="164386" y="87331"/>
                      </a:cubicBezTo>
                      <a:cubicBezTo>
                        <a:pt x="176556" y="99500"/>
                        <a:pt x="188060" y="112345"/>
                        <a:pt x="205483" y="118153"/>
                      </a:cubicBezTo>
                      <a:cubicBezTo>
                        <a:pt x="210620" y="119865"/>
                        <a:pt x="216051" y="120868"/>
                        <a:pt x="220894" y="123290"/>
                      </a:cubicBezTo>
                      <a:cubicBezTo>
                        <a:pt x="226416" y="126051"/>
                        <a:pt x="230784" y="130803"/>
                        <a:pt x="236306" y="133564"/>
                      </a:cubicBezTo>
                      <a:cubicBezTo>
                        <a:pt x="241149" y="135986"/>
                        <a:pt x="246874" y="136279"/>
                        <a:pt x="251717" y="138701"/>
                      </a:cubicBezTo>
                      <a:cubicBezTo>
                        <a:pt x="257239" y="141462"/>
                        <a:pt x="262307" y="145118"/>
                        <a:pt x="267128" y="148975"/>
                      </a:cubicBezTo>
                      <a:cubicBezTo>
                        <a:pt x="270910" y="152001"/>
                        <a:pt x="272745" y="157919"/>
                        <a:pt x="277402" y="159250"/>
                      </a:cubicBezTo>
                      <a:cubicBezTo>
                        <a:pt x="285635" y="161602"/>
                        <a:pt x="294526" y="159250"/>
                        <a:pt x="303088" y="159250"/>
                      </a:cubicBezTo>
                      <a:lnTo>
                        <a:pt x="503434" y="154113"/>
                      </a:lnTo>
                      <a:lnTo>
                        <a:pt x="785973" y="102742"/>
                      </a:lnTo>
                      <a:lnTo>
                        <a:pt x="1099335" y="113016"/>
                      </a:lnTo>
                      <a:lnTo>
                        <a:pt x="909263" y="0"/>
                      </a:lnTo>
                      <a:lnTo>
                        <a:pt x="0" y="2568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2" name="Freeform 81"/>
                <p:cNvSpPr/>
                <p:nvPr/>
              </p:nvSpPr>
              <p:spPr>
                <a:xfrm>
                  <a:off x="1949819" y="594008"/>
                  <a:ext cx="834159" cy="202203"/>
                </a:xfrm>
                <a:custGeom>
                  <a:avLst/>
                  <a:gdLst>
                    <a:gd name="connsiteX0" fmla="*/ 174660 w 631860"/>
                    <a:gd name="connsiteY0" fmla="*/ 195209 h 202203"/>
                    <a:gd name="connsiteX1" fmla="*/ 174660 w 631860"/>
                    <a:gd name="connsiteY1" fmla="*/ 195209 h 202203"/>
                    <a:gd name="connsiteX2" fmla="*/ 138701 w 631860"/>
                    <a:gd name="connsiteY2" fmla="*/ 169524 h 202203"/>
                    <a:gd name="connsiteX3" fmla="*/ 61645 w 631860"/>
                    <a:gd name="connsiteY3" fmla="*/ 164387 h 202203"/>
                    <a:gd name="connsiteX4" fmla="*/ 0 w 631860"/>
                    <a:gd name="connsiteY4" fmla="*/ 159250 h 202203"/>
                    <a:gd name="connsiteX5" fmla="*/ 25685 w 631860"/>
                    <a:gd name="connsiteY5" fmla="*/ 133564 h 202203"/>
                    <a:gd name="connsiteX6" fmla="*/ 97604 w 631860"/>
                    <a:gd name="connsiteY6" fmla="*/ 118153 h 202203"/>
                    <a:gd name="connsiteX7" fmla="*/ 128427 w 631860"/>
                    <a:gd name="connsiteY7" fmla="*/ 92468 h 202203"/>
                    <a:gd name="connsiteX8" fmla="*/ 154112 w 631860"/>
                    <a:gd name="connsiteY8" fmla="*/ 87330 h 202203"/>
                    <a:gd name="connsiteX9" fmla="*/ 164386 w 631860"/>
                    <a:gd name="connsiteY9" fmla="*/ 71919 h 202203"/>
                    <a:gd name="connsiteX10" fmla="*/ 195209 w 631860"/>
                    <a:gd name="connsiteY10" fmla="*/ 66782 h 202203"/>
                    <a:gd name="connsiteX11" fmla="*/ 210620 w 631860"/>
                    <a:gd name="connsiteY11" fmla="*/ 61645 h 202203"/>
                    <a:gd name="connsiteX12" fmla="*/ 226031 w 631860"/>
                    <a:gd name="connsiteY12" fmla="*/ 66782 h 202203"/>
                    <a:gd name="connsiteX13" fmla="*/ 246579 w 631860"/>
                    <a:gd name="connsiteY13" fmla="*/ 61645 h 202203"/>
                    <a:gd name="connsiteX14" fmla="*/ 251717 w 631860"/>
                    <a:gd name="connsiteY14" fmla="*/ 35960 h 202203"/>
                    <a:gd name="connsiteX15" fmla="*/ 261991 w 631860"/>
                    <a:gd name="connsiteY15" fmla="*/ 20548 h 202203"/>
                    <a:gd name="connsiteX16" fmla="*/ 277402 w 631860"/>
                    <a:gd name="connsiteY16" fmla="*/ 10274 h 202203"/>
                    <a:gd name="connsiteX17" fmla="*/ 308224 w 631860"/>
                    <a:gd name="connsiteY17" fmla="*/ 0 h 202203"/>
                    <a:gd name="connsiteX18" fmla="*/ 323636 w 631860"/>
                    <a:gd name="connsiteY18" fmla="*/ 5137 h 202203"/>
                    <a:gd name="connsiteX19" fmla="*/ 328773 w 631860"/>
                    <a:gd name="connsiteY19" fmla="*/ 20548 h 202203"/>
                    <a:gd name="connsiteX20" fmla="*/ 339047 w 631860"/>
                    <a:gd name="connsiteY20" fmla="*/ 30823 h 202203"/>
                    <a:gd name="connsiteX21" fmla="*/ 344184 w 631860"/>
                    <a:gd name="connsiteY21" fmla="*/ 46234 h 202203"/>
                    <a:gd name="connsiteX22" fmla="*/ 359595 w 631860"/>
                    <a:gd name="connsiteY22" fmla="*/ 51371 h 202203"/>
                    <a:gd name="connsiteX23" fmla="*/ 375006 w 631860"/>
                    <a:gd name="connsiteY23" fmla="*/ 61645 h 202203"/>
                    <a:gd name="connsiteX24" fmla="*/ 380143 w 631860"/>
                    <a:gd name="connsiteY24" fmla="*/ 77056 h 202203"/>
                    <a:gd name="connsiteX25" fmla="*/ 410966 w 631860"/>
                    <a:gd name="connsiteY25" fmla="*/ 87330 h 202203"/>
                    <a:gd name="connsiteX26" fmla="*/ 421240 w 631860"/>
                    <a:gd name="connsiteY26" fmla="*/ 97605 h 202203"/>
                    <a:gd name="connsiteX27" fmla="*/ 441788 w 631860"/>
                    <a:gd name="connsiteY27" fmla="*/ 77056 h 202203"/>
                    <a:gd name="connsiteX28" fmla="*/ 462337 w 631860"/>
                    <a:gd name="connsiteY28" fmla="*/ 30823 h 202203"/>
                    <a:gd name="connsiteX29" fmla="*/ 477748 w 631860"/>
                    <a:gd name="connsiteY29" fmla="*/ 35960 h 202203"/>
                    <a:gd name="connsiteX30" fmla="*/ 498296 w 631860"/>
                    <a:gd name="connsiteY30" fmla="*/ 97605 h 202203"/>
                    <a:gd name="connsiteX31" fmla="*/ 503433 w 631860"/>
                    <a:gd name="connsiteY31" fmla="*/ 113016 h 202203"/>
                    <a:gd name="connsiteX32" fmla="*/ 518845 w 631860"/>
                    <a:gd name="connsiteY32" fmla="*/ 118153 h 202203"/>
                    <a:gd name="connsiteX33" fmla="*/ 534256 w 631860"/>
                    <a:gd name="connsiteY33" fmla="*/ 113016 h 202203"/>
                    <a:gd name="connsiteX34" fmla="*/ 559941 w 631860"/>
                    <a:gd name="connsiteY34" fmla="*/ 138701 h 202203"/>
                    <a:gd name="connsiteX35" fmla="*/ 595901 w 631860"/>
                    <a:gd name="connsiteY35" fmla="*/ 143838 h 202203"/>
                    <a:gd name="connsiteX36" fmla="*/ 611312 w 631860"/>
                    <a:gd name="connsiteY36" fmla="*/ 148975 h 202203"/>
                    <a:gd name="connsiteX37" fmla="*/ 631860 w 631860"/>
                    <a:gd name="connsiteY37" fmla="*/ 179798 h 202203"/>
                    <a:gd name="connsiteX38" fmla="*/ 554804 w 631860"/>
                    <a:gd name="connsiteY38" fmla="*/ 184935 h 202203"/>
                    <a:gd name="connsiteX39" fmla="*/ 472611 w 631860"/>
                    <a:gd name="connsiteY39" fmla="*/ 174661 h 202203"/>
                    <a:gd name="connsiteX40" fmla="*/ 457200 w 631860"/>
                    <a:gd name="connsiteY40" fmla="*/ 179798 h 202203"/>
                    <a:gd name="connsiteX41" fmla="*/ 375006 w 631860"/>
                    <a:gd name="connsiteY41" fmla="*/ 169524 h 202203"/>
                    <a:gd name="connsiteX42" fmla="*/ 344184 w 631860"/>
                    <a:gd name="connsiteY42" fmla="*/ 174661 h 202203"/>
                    <a:gd name="connsiteX43" fmla="*/ 287676 w 631860"/>
                    <a:gd name="connsiteY43" fmla="*/ 184935 h 202203"/>
                    <a:gd name="connsiteX44" fmla="*/ 210620 w 631860"/>
                    <a:gd name="connsiteY44" fmla="*/ 190072 h 202203"/>
                    <a:gd name="connsiteX45" fmla="*/ 190072 w 631860"/>
                    <a:gd name="connsiteY45" fmla="*/ 195209 h 202203"/>
                    <a:gd name="connsiteX46" fmla="*/ 174660 w 631860"/>
                    <a:gd name="connsiteY46" fmla="*/ 200346 h 202203"/>
                    <a:gd name="connsiteX47" fmla="*/ 174660 w 631860"/>
                    <a:gd name="connsiteY47" fmla="*/ 195209 h 202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31860" h="202203">
                      <a:moveTo>
                        <a:pt x="174660" y="195209"/>
                      </a:moveTo>
                      <a:lnTo>
                        <a:pt x="174660" y="195209"/>
                      </a:lnTo>
                      <a:cubicBezTo>
                        <a:pt x="162674" y="186647"/>
                        <a:pt x="152912" y="173400"/>
                        <a:pt x="138701" y="169524"/>
                      </a:cubicBezTo>
                      <a:cubicBezTo>
                        <a:pt x="113866" y="162751"/>
                        <a:pt x="87317" y="166289"/>
                        <a:pt x="61645" y="164387"/>
                      </a:cubicBezTo>
                      <a:lnTo>
                        <a:pt x="0" y="159250"/>
                      </a:lnTo>
                      <a:cubicBezTo>
                        <a:pt x="8562" y="150688"/>
                        <a:pt x="14198" y="137393"/>
                        <a:pt x="25685" y="133564"/>
                      </a:cubicBezTo>
                      <a:cubicBezTo>
                        <a:pt x="69605" y="118925"/>
                        <a:pt x="45762" y="124633"/>
                        <a:pt x="97604" y="118153"/>
                      </a:cubicBezTo>
                      <a:cubicBezTo>
                        <a:pt x="105601" y="110156"/>
                        <a:pt x="116982" y="96760"/>
                        <a:pt x="128427" y="92468"/>
                      </a:cubicBezTo>
                      <a:cubicBezTo>
                        <a:pt x="136602" y="89402"/>
                        <a:pt x="145550" y="89043"/>
                        <a:pt x="154112" y="87330"/>
                      </a:cubicBezTo>
                      <a:cubicBezTo>
                        <a:pt x="157537" y="82193"/>
                        <a:pt x="158864" y="74680"/>
                        <a:pt x="164386" y="71919"/>
                      </a:cubicBezTo>
                      <a:cubicBezTo>
                        <a:pt x="173702" y="67261"/>
                        <a:pt x="185041" y="69042"/>
                        <a:pt x="195209" y="66782"/>
                      </a:cubicBezTo>
                      <a:cubicBezTo>
                        <a:pt x="200495" y="65607"/>
                        <a:pt x="205483" y="63357"/>
                        <a:pt x="210620" y="61645"/>
                      </a:cubicBezTo>
                      <a:cubicBezTo>
                        <a:pt x="215757" y="63357"/>
                        <a:pt x="220616" y="66782"/>
                        <a:pt x="226031" y="66782"/>
                      </a:cubicBezTo>
                      <a:cubicBezTo>
                        <a:pt x="233091" y="66782"/>
                        <a:pt x="242059" y="67069"/>
                        <a:pt x="246579" y="61645"/>
                      </a:cubicBezTo>
                      <a:cubicBezTo>
                        <a:pt x="252169" y="54938"/>
                        <a:pt x="248651" y="44135"/>
                        <a:pt x="251717" y="35960"/>
                      </a:cubicBezTo>
                      <a:cubicBezTo>
                        <a:pt x="253885" y="30179"/>
                        <a:pt x="257625" y="24914"/>
                        <a:pt x="261991" y="20548"/>
                      </a:cubicBezTo>
                      <a:cubicBezTo>
                        <a:pt x="266357" y="16182"/>
                        <a:pt x="271760" y="12781"/>
                        <a:pt x="277402" y="10274"/>
                      </a:cubicBezTo>
                      <a:cubicBezTo>
                        <a:pt x="287298" y="5876"/>
                        <a:pt x="308224" y="0"/>
                        <a:pt x="308224" y="0"/>
                      </a:cubicBezTo>
                      <a:cubicBezTo>
                        <a:pt x="313361" y="1712"/>
                        <a:pt x="319807" y="1308"/>
                        <a:pt x="323636" y="5137"/>
                      </a:cubicBezTo>
                      <a:cubicBezTo>
                        <a:pt x="327465" y="8966"/>
                        <a:pt x="325987" y="15905"/>
                        <a:pt x="328773" y="20548"/>
                      </a:cubicBezTo>
                      <a:cubicBezTo>
                        <a:pt x="331265" y="24701"/>
                        <a:pt x="335622" y="27398"/>
                        <a:pt x="339047" y="30823"/>
                      </a:cubicBezTo>
                      <a:cubicBezTo>
                        <a:pt x="340759" y="35960"/>
                        <a:pt x="340355" y="42405"/>
                        <a:pt x="344184" y="46234"/>
                      </a:cubicBezTo>
                      <a:cubicBezTo>
                        <a:pt x="348013" y="50063"/>
                        <a:pt x="354752" y="48949"/>
                        <a:pt x="359595" y="51371"/>
                      </a:cubicBezTo>
                      <a:cubicBezTo>
                        <a:pt x="365117" y="54132"/>
                        <a:pt x="369869" y="58220"/>
                        <a:pt x="375006" y="61645"/>
                      </a:cubicBezTo>
                      <a:cubicBezTo>
                        <a:pt x="376718" y="66782"/>
                        <a:pt x="375737" y="73909"/>
                        <a:pt x="380143" y="77056"/>
                      </a:cubicBezTo>
                      <a:cubicBezTo>
                        <a:pt x="388956" y="83351"/>
                        <a:pt x="410966" y="87330"/>
                        <a:pt x="410966" y="87330"/>
                      </a:cubicBezTo>
                      <a:cubicBezTo>
                        <a:pt x="414391" y="90755"/>
                        <a:pt x="416491" y="96655"/>
                        <a:pt x="421240" y="97605"/>
                      </a:cubicBezTo>
                      <a:cubicBezTo>
                        <a:pt x="438364" y="101030"/>
                        <a:pt x="438364" y="87330"/>
                        <a:pt x="441788" y="77056"/>
                      </a:cubicBezTo>
                      <a:cubicBezTo>
                        <a:pt x="444141" y="60586"/>
                        <a:pt x="438717" y="34760"/>
                        <a:pt x="462337" y="30823"/>
                      </a:cubicBezTo>
                      <a:cubicBezTo>
                        <a:pt x="467678" y="29933"/>
                        <a:pt x="472611" y="34248"/>
                        <a:pt x="477748" y="35960"/>
                      </a:cubicBezTo>
                      <a:lnTo>
                        <a:pt x="498296" y="97605"/>
                      </a:lnTo>
                      <a:cubicBezTo>
                        <a:pt x="500008" y="102742"/>
                        <a:pt x="498296" y="111304"/>
                        <a:pt x="503433" y="113016"/>
                      </a:cubicBezTo>
                      <a:lnTo>
                        <a:pt x="518845" y="118153"/>
                      </a:lnTo>
                      <a:cubicBezTo>
                        <a:pt x="523982" y="116441"/>
                        <a:pt x="528915" y="112126"/>
                        <a:pt x="534256" y="113016"/>
                      </a:cubicBezTo>
                      <a:cubicBezTo>
                        <a:pt x="569874" y="118952"/>
                        <a:pt x="531173" y="125915"/>
                        <a:pt x="559941" y="138701"/>
                      </a:cubicBezTo>
                      <a:cubicBezTo>
                        <a:pt x="571006" y="143619"/>
                        <a:pt x="583914" y="142126"/>
                        <a:pt x="595901" y="143838"/>
                      </a:cubicBezTo>
                      <a:cubicBezTo>
                        <a:pt x="601038" y="145550"/>
                        <a:pt x="607483" y="145146"/>
                        <a:pt x="611312" y="148975"/>
                      </a:cubicBezTo>
                      <a:cubicBezTo>
                        <a:pt x="620043" y="157707"/>
                        <a:pt x="631860" y="179798"/>
                        <a:pt x="631860" y="179798"/>
                      </a:cubicBezTo>
                      <a:cubicBezTo>
                        <a:pt x="606175" y="181510"/>
                        <a:pt x="580546" y="184935"/>
                        <a:pt x="554804" y="184935"/>
                      </a:cubicBezTo>
                      <a:cubicBezTo>
                        <a:pt x="541855" y="184935"/>
                        <a:pt x="488533" y="176936"/>
                        <a:pt x="472611" y="174661"/>
                      </a:cubicBezTo>
                      <a:cubicBezTo>
                        <a:pt x="467474" y="176373"/>
                        <a:pt x="462615" y="179798"/>
                        <a:pt x="457200" y="179798"/>
                      </a:cubicBezTo>
                      <a:cubicBezTo>
                        <a:pt x="411413" y="179798"/>
                        <a:pt x="407720" y="177702"/>
                        <a:pt x="375006" y="169524"/>
                      </a:cubicBezTo>
                      <a:cubicBezTo>
                        <a:pt x="364732" y="171236"/>
                        <a:pt x="354397" y="172618"/>
                        <a:pt x="344184" y="174661"/>
                      </a:cubicBezTo>
                      <a:cubicBezTo>
                        <a:pt x="309012" y="181695"/>
                        <a:pt x="335560" y="180582"/>
                        <a:pt x="287676" y="184935"/>
                      </a:cubicBezTo>
                      <a:cubicBezTo>
                        <a:pt x="262039" y="187266"/>
                        <a:pt x="236305" y="188360"/>
                        <a:pt x="210620" y="190072"/>
                      </a:cubicBezTo>
                      <a:cubicBezTo>
                        <a:pt x="203771" y="191784"/>
                        <a:pt x="196860" y="193269"/>
                        <a:pt x="190072" y="195209"/>
                      </a:cubicBezTo>
                      <a:cubicBezTo>
                        <a:pt x="184865" y="196697"/>
                        <a:pt x="179867" y="198858"/>
                        <a:pt x="174660" y="200346"/>
                      </a:cubicBezTo>
                      <a:cubicBezTo>
                        <a:pt x="153773" y="206314"/>
                        <a:pt x="174660" y="196065"/>
                        <a:pt x="174660" y="195209"/>
                      </a:cubicBezTo>
                      <a:close/>
                    </a:path>
                  </a:pathLst>
                </a:cu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4" name="Freeform 83"/>
                <p:cNvSpPr/>
                <p:nvPr/>
              </p:nvSpPr>
              <p:spPr>
                <a:xfrm>
                  <a:off x="2239766" y="806521"/>
                  <a:ext cx="775699" cy="169524"/>
                </a:xfrm>
                <a:custGeom>
                  <a:avLst/>
                  <a:gdLst>
                    <a:gd name="connsiteX0" fmla="*/ 0 w 775699"/>
                    <a:gd name="connsiteY0" fmla="*/ 35960 h 169524"/>
                    <a:gd name="connsiteX1" fmla="*/ 0 w 775699"/>
                    <a:gd name="connsiteY1" fmla="*/ 35960 h 169524"/>
                    <a:gd name="connsiteX2" fmla="*/ 41097 w 775699"/>
                    <a:gd name="connsiteY2" fmla="*/ 56508 h 169524"/>
                    <a:gd name="connsiteX3" fmla="*/ 56508 w 775699"/>
                    <a:gd name="connsiteY3" fmla="*/ 61645 h 169524"/>
                    <a:gd name="connsiteX4" fmla="*/ 82194 w 775699"/>
                    <a:gd name="connsiteY4" fmla="*/ 82194 h 169524"/>
                    <a:gd name="connsiteX5" fmla="*/ 113016 w 775699"/>
                    <a:gd name="connsiteY5" fmla="*/ 102742 h 169524"/>
                    <a:gd name="connsiteX6" fmla="*/ 143838 w 775699"/>
                    <a:gd name="connsiteY6" fmla="*/ 123290 h 169524"/>
                    <a:gd name="connsiteX7" fmla="*/ 159250 w 775699"/>
                    <a:gd name="connsiteY7" fmla="*/ 133564 h 169524"/>
                    <a:gd name="connsiteX8" fmla="*/ 200346 w 775699"/>
                    <a:gd name="connsiteY8" fmla="*/ 164387 h 169524"/>
                    <a:gd name="connsiteX9" fmla="*/ 215758 w 775699"/>
                    <a:gd name="connsiteY9" fmla="*/ 169524 h 169524"/>
                    <a:gd name="connsiteX10" fmla="*/ 246580 w 775699"/>
                    <a:gd name="connsiteY10" fmla="*/ 159250 h 169524"/>
                    <a:gd name="connsiteX11" fmla="*/ 349322 w 775699"/>
                    <a:gd name="connsiteY11" fmla="*/ 148976 h 169524"/>
                    <a:gd name="connsiteX12" fmla="*/ 595901 w 775699"/>
                    <a:gd name="connsiteY12" fmla="*/ 154113 h 169524"/>
                    <a:gd name="connsiteX13" fmla="*/ 672958 w 775699"/>
                    <a:gd name="connsiteY13" fmla="*/ 159250 h 169524"/>
                    <a:gd name="connsiteX14" fmla="*/ 688369 w 775699"/>
                    <a:gd name="connsiteY14" fmla="*/ 154113 h 169524"/>
                    <a:gd name="connsiteX15" fmla="*/ 719191 w 775699"/>
                    <a:gd name="connsiteY15" fmla="*/ 148976 h 169524"/>
                    <a:gd name="connsiteX16" fmla="*/ 775699 w 775699"/>
                    <a:gd name="connsiteY16" fmla="*/ 143839 h 169524"/>
                    <a:gd name="connsiteX17" fmla="*/ 734603 w 775699"/>
                    <a:gd name="connsiteY17" fmla="*/ 113016 h 169524"/>
                    <a:gd name="connsiteX18" fmla="*/ 719191 w 775699"/>
                    <a:gd name="connsiteY18" fmla="*/ 107879 h 169524"/>
                    <a:gd name="connsiteX19" fmla="*/ 698643 w 775699"/>
                    <a:gd name="connsiteY19" fmla="*/ 97605 h 169524"/>
                    <a:gd name="connsiteX20" fmla="*/ 667821 w 775699"/>
                    <a:gd name="connsiteY20" fmla="*/ 87331 h 169524"/>
                    <a:gd name="connsiteX21" fmla="*/ 652409 w 775699"/>
                    <a:gd name="connsiteY21" fmla="*/ 82194 h 169524"/>
                    <a:gd name="connsiteX22" fmla="*/ 636998 w 775699"/>
                    <a:gd name="connsiteY22" fmla="*/ 77057 h 169524"/>
                    <a:gd name="connsiteX23" fmla="*/ 616450 w 775699"/>
                    <a:gd name="connsiteY23" fmla="*/ 71919 h 169524"/>
                    <a:gd name="connsiteX24" fmla="*/ 601038 w 775699"/>
                    <a:gd name="connsiteY24" fmla="*/ 66782 h 169524"/>
                    <a:gd name="connsiteX25" fmla="*/ 580490 w 775699"/>
                    <a:gd name="connsiteY25" fmla="*/ 61645 h 169524"/>
                    <a:gd name="connsiteX26" fmla="*/ 549668 w 775699"/>
                    <a:gd name="connsiteY26" fmla="*/ 51371 h 169524"/>
                    <a:gd name="connsiteX27" fmla="*/ 534256 w 775699"/>
                    <a:gd name="connsiteY27" fmla="*/ 46234 h 169524"/>
                    <a:gd name="connsiteX28" fmla="*/ 508571 w 775699"/>
                    <a:gd name="connsiteY28" fmla="*/ 35960 h 169524"/>
                    <a:gd name="connsiteX29" fmla="*/ 488023 w 775699"/>
                    <a:gd name="connsiteY29" fmla="*/ 30823 h 169524"/>
                    <a:gd name="connsiteX30" fmla="*/ 457200 w 775699"/>
                    <a:gd name="connsiteY30" fmla="*/ 20549 h 169524"/>
                    <a:gd name="connsiteX31" fmla="*/ 441789 w 775699"/>
                    <a:gd name="connsiteY31" fmla="*/ 15412 h 169524"/>
                    <a:gd name="connsiteX32" fmla="*/ 416104 w 775699"/>
                    <a:gd name="connsiteY32" fmla="*/ 0 h 169524"/>
                    <a:gd name="connsiteX33" fmla="*/ 400692 w 775699"/>
                    <a:gd name="connsiteY33" fmla="*/ 5137 h 169524"/>
                    <a:gd name="connsiteX34" fmla="*/ 277403 w 775699"/>
                    <a:gd name="connsiteY34" fmla="*/ 15412 h 169524"/>
                    <a:gd name="connsiteX35" fmla="*/ 138701 w 775699"/>
                    <a:gd name="connsiteY35" fmla="*/ 25686 h 169524"/>
                    <a:gd name="connsiteX36" fmla="*/ 82194 w 775699"/>
                    <a:gd name="connsiteY36" fmla="*/ 20549 h 169524"/>
                    <a:gd name="connsiteX37" fmla="*/ 46234 w 775699"/>
                    <a:gd name="connsiteY37" fmla="*/ 15412 h 169524"/>
                    <a:gd name="connsiteX38" fmla="*/ 15412 w 775699"/>
                    <a:gd name="connsiteY38" fmla="*/ 25686 h 169524"/>
                    <a:gd name="connsiteX39" fmla="*/ 0 w 775699"/>
                    <a:gd name="connsiteY39" fmla="*/ 35960 h 169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75699" h="169524">
                      <a:moveTo>
                        <a:pt x="0" y="35960"/>
                      </a:moveTo>
                      <a:lnTo>
                        <a:pt x="0" y="35960"/>
                      </a:lnTo>
                      <a:cubicBezTo>
                        <a:pt x="13699" y="42809"/>
                        <a:pt x="27154" y="50170"/>
                        <a:pt x="41097" y="56508"/>
                      </a:cubicBezTo>
                      <a:cubicBezTo>
                        <a:pt x="46027" y="58749"/>
                        <a:pt x="51665" y="59223"/>
                        <a:pt x="56508" y="61645"/>
                      </a:cubicBezTo>
                      <a:cubicBezTo>
                        <a:pt x="81649" y="74216"/>
                        <a:pt x="63082" y="67860"/>
                        <a:pt x="82194" y="82194"/>
                      </a:cubicBezTo>
                      <a:cubicBezTo>
                        <a:pt x="92072" y="89603"/>
                        <a:pt x="102742" y="95893"/>
                        <a:pt x="113016" y="102742"/>
                      </a:cubicBezTo>
                      <a:lnTo>
                        <a:pt x="143838" y="123290"/>
                      </a:lnTo>
                      <a:cubicBezTo>
                        <a:pt x="148975" y="126715"/>
                        <a:pt x="154884" y="129198"/>
                        <a:pt x="159250" y="133564"/>
                      </a:cubicBezTo>
                      <a:cubicBezTo>
                        <a:pt x="171420" y="145735"/>
                        <a:pt x="182918" y="158578"/>
                        <a:pt x="200346" y="164387"/>
                      </a:cubicBezTo>
                      <a:lnTo>
                        <a:pt x="215758" y="169524"/>
                      </a:lnTo>
                      <a:cubicBezTo>
                        <a:pt x="226032" y="166099"/>
                        <a:pt x="235898" y="161030"/>
                        <a:pt x="246580" y="159250"/>
                      </a:cubicBezTo>
                      <a:cubicBezTo>
                        <a:pt x="301110" y="150162"/>
                        <a:pt x="267013" y="154855"/>
                        <a:pt x="349322" y="148976"/>
                      </a:cubicBezTo>
                      <a:lnTo>
                        <a:pt x="595901" y="154113"/>
                      </a:lnTo>
                      <a:cubicBezTo>
                        <a:pt x="621631" y="154930"/>
                        <a:pt x="647215" y="159250"/>
                        <a:pt x="672958" y="159250"/>
                      </a:cubicBezTo>
                      <a:cubicBezTo>
                        <a:pt x="678373" y="159250"/>
                        <a:pt x="683083" y="155288"/>
                        <a:pt x="688369" y="154113"/>
                      </a:cubicBezTo>
                      <a:cubicBezTo>
                        <a:pt x="698537" y="151854"/>
                        <a:pt x="708847" y="150193"/>
                        <a:pt x="719191" y="148976"/>
                      </a:cubicBezTo>
                      <a:cubicBezTo>
                        <a:pt x="737975" y="146766"/>
                        <a:pt x="756863" y="145551"/>
                        <a:pt x="775699" y="143839"/>
                      </a:cubicBezTo>
                      <a:cubicBezTo>
                        <a:pt x="763529" y="131668"/>
                        <a:pt x="752031" y="118825"/>
                        <a:pt x="734603" y="113016"/>
                      </a:cubicBezTo>
                      <a:cubicBezTo>
                        <a:pt x="729466" y="111304"/>
                        <a:pt x="724168" y="110012"/>
                        <a:pt x="719191" y="107879"/>
                      </a:cubicBezTo>
                      <a:cubicBezTo>
                        <a:pt x="712152" y="104863"/>
                        <a:pt x="705753" y="100449"/>
                        <a:pt x="698643" y="97605"/>
                      </a:cubicBezTo>
                      <a:cubicBezTo>
                        <a:pt x="688588" y="93583"/>
                        <a:pt x="678095" y="90756"/>
                        <a:pt x="667821" y="87331"/>
                      </a:cubicBezTo>
                      <a:lnTo>
                        <a:pt x="652409" y="82194"/>
                      </a:lnTo>
                      <a:cubicBezTo>
                        <a:pt x="647272" y="80482"/>
                        <a:pt x="642251" y="78371"/>
                        <a:pt x="636998" y="77057"/>
                      </a:cubicBezTo>
                      <a:cubicBezTo>
                        <a:pt x="630149" y="75344"/>
                        <a:pt x="623239" y="73859"/>
                        <a:pt x="616450" y="71919"/>
                      </a:cubicBezTo>
                      <a:cubicBezTo>
                        <a:pt x="611243" y="70431"/>
                        <a:pt x="606245" y="68270"/>
                        <a:pt x="601038" y="66782"/>
                      </a:cubicBezTo>
                      <a:cubicBezTo>
                        <a:pt x="594250" y="64842"/>
                        <a:pt x="587252" y="63674"/>
                        <a:pt x="580490" y="61645"/>
                      </a:cubicBezTo>
                      <a:cubicBezTo>
                        <a:pt x="570117" y="58533"/>
                        <a:pt x="559942" y="54796"/>
                        <a:pt x="549668" y="51371"/>
                      </a:cubicBezTo>
                      <a:cubicBezTo>
                        <a:pt x="544531" y="49659"/>
                        <a:pt x="539284" y="48245"/>
                        <a:pt x="534256" y="46234"/>
                      </a:cubicBezTo>
                      <a:cubicBezTo>
                        <a:pt x="525694" y="42809"/>
                        <a:pt x="517319" y="38876"/>
                        <a:pt x="508571" y="35960"/>
                      </a:cubicBezTo>
                      <a:cubicBezTo>
                        <a:pt x="501873" y="33727"/>
                        <a:pt x="494785" y="32852"/>
                        <a:pt x="488023" y="30823"/>
                      </a:cubicBezTo>
                      <a:cubicBezTo>
                        <a:pt x="477650" y="27711"/>
                        <a:pt x="467474" y="23974"/>
                        <a:pt x="457200" y="20549"/>
                      </a:cubicBezTo>
                      <a:lnTo>
                        <a:pt x="441789" y="15412"/>
                      </a:lnTo>
                      <a:cubicBezTo>
                        <a:pt x="433651" y="7273"/>
                        <a:pt x="429442" y="0"/>
                        <a:pt x="416104" y="0"/>
                      </a:cubicBezTo>
                      <a:cubicBezTo>
                        <a:pt x="410689" y="0"/>
                        <a:pt x="406074" y="4539"/>
                        <a:pt x="400692" y="5137"/>
                      </a:cubicBezTo>
                      <a:cubicBezTo>
                        <a:pt x="359705" y="9691"/>
                        <a:pt x="318323" y="10297"/>
                        <a:pt x="277403" y="15412"/>
                      </a:cubicBezTo>
                      <a:cubicBezTo>
                        <a:pt x="203978" y="24590"/>
                        <a:pt x="250093" y="19823"/>
                        <a:pt x="138701" y="25686"/>
                      </a:cubicBezTo>
                      <a:cubicBezTo>
                        <a:pt x="119865" y="23974"/>
                        <a:pt x="100992" y="22638"/>
                        <a:pt x="82194" y="20549"/>
                      </a:cubicBezTo>
                      <a:cubicBezTo>
                        <a:pt x="70160" y="19212"/>
                        <a:pt x="58307" y="14483"/>
                        <a:pt x="46234" y="15412"/>
                      </a:cubicBezTo>
                      <a:cubicBezTo>
                        <a:pt x="35436" y="16243"/>
                        <a:pt x="4582" y="25686"/>
                        <a:pt x="15412" y="25686"/>
                      </a:cubicBezTo>
                      <a:lnTo>
                        <a:pt x="0" y="35960"/>
                      </a:lnTo>
                      <a:close/>
                    </a:path>
                  </a:pathLst>
                </a:custGeom>
                <a:solidFill>
                  <a:srgbClr val="B9C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5" name="Freeform 84"/>
                <p:cNvSpPr/>
                <p:nvPr/>
              </p:nvSpPr>
              <p:spPr>
                <a:xfrm>
                  <a:off x="1227762" y="1510301"/>
                  <a:ext cx="1058238" cy="287677"/>
                </a:xfrm>
                <a:custGeom>
                  <a:avLst/>
                  <a:gdLst>
                    <a:gd name="connsiteX0" fmla="*/ 775699 w 1058238"/>
                    <a:gd name="connsiteY0" fmla="*/ 0 h 287677"/>
                    <a:gd name="connsiteX1" fmla="*/ 775699 w 1058238"/>
                    <a:gd name="connsiteY1" fmla="*/ 0 h 287677"/>
                    <a:gd name="connsiteX2" fmla="*/ 816795 w 1058238"/>
                    <a:gd name="connsiteY2" fmla="*/ 25686 h 287677"/>
                    <a:gd name="connsiteX3" fmla="*/ 832207 w 1058238"/>
                    <a:gd name="connsiteY3" fmla="*/ 30823 h 287677"/>
                    <a:gd name="connsiteX4" fmla="*/ 847618 w 1058238"/>
                    <a:gd name="connsiteY4" fmla="*/ 41097 h 287677"/>
                    <a:gd name="connsiteX5" fmla="*/ 893851 w 1058238"/>
                    <a:gd name="connsiteY5" fmla="*/ 66782 h 287677"/>
                    <a:gd name="connsiteX6" fmla="*/ 919537 w 1058238"/>
                    <a:gd name="connsiteY6" fmla="*/ 87330 h 287677"/>
                    <a:gd name="connsiteX7" fmla="*/ 960634 w 1058238"/>
                    <a:gd name="connsiteY7" fmla="*/ 118153 h 287677"/>
                    <a:gd name="connsiteX8" fmla="*/ 1006867 w 1058238"/>
                    <a:gd name="connsiteY8" fmla="*/ 143838 h 287677"/>
                    <a:gd name="connsiteX9" fmla="*/ 1022278 w 1058238"/>
                    <a:gd name="connsiteY9" fmla="*/ 154112 h 287677"/>
                    <a:gd name="connsiteX10" fmla="*/ 1037690 w 1058238"/>
                    <a:gd name="connsiteY10" fmla="*/ 159250 h 287677"/>
                    <a:gd name="connsiteX11" fmla="*/ 1058238 w 1058238"/>
                    <a:gd name="connsiteY11" fmla="*/ 174661 h 287677"/>
                    <a:gd name="connsiteX12" fmla="*/ 369869 w 1058238"/>
                    <a:gd name="connsiteY12" fmla="*/ 287677 h 287677"/>
                    <a:gd name="connsiteX13" fmla="*/ 323636 w 1058238"/>
                    <a:gd name="connsiteY13" fmla="*/ 246580 h 287677"/>
                    <a:gd name="connsiteX14" fmla="*/ 251717 w 1058238"/>
                    <a:gd name="connsiteY14" fmla="*/ 205483 h 287677"/>
                    <a:gd name="connsiteX15" fmla="*/ 220894 w 1058238"/>
                    <a:gd name="connsiteY15" fmla="*/ 184935 h 287677"/>
                    <a:gd name="connsiteX16" fmla="*/ 205483 w 1058238"/>
                    <a:gd name="connsiteY16" fmla="*/ 174661 h 287677"/>
                    <a:gd name="connsiteX17" fmla="*/ 184935 w 1058238"/>
                    <a:gd name="connsiteY17" fmla="*/ 148975 h 287677"/>
                    <a:gd name="connsiteX18" fmla="*/ 169523 w 1058238"/>
                    <a:gd name="connsiteY18" fmla="*/ 143838 h 287677"/>
                    <a:gd name="connsiteX19" fmla="*/ 143838 w 1058238"/>
                    <a:gd name="connsiteY19" fmla="*/ 123290 h 287677"/>
                    <a:gd name="connsiteX20" fmla="*/ 128427 w 1058238"/>
                    <a:gd name="connsiteY20" fmla="*/ 107879 h 287677"/>
                    <a:gd name="connsiteX21" fmla="*/ 82193 w 1058238"/>
                    <a:gd name="connsiteY21" fmla="*/ 92468 h 287677"/>
                    <a:gd name="connsiteX22" fmla="*/ 35959 w 1058238"/>
                    <a:gd name="connsiteY22" fmla="*/ 77056 h 287677"/>
                    <a:gd name="connsiteX23" fmla="*/ 20548 w 1058238"/>
                    <a:gd name="connsiteY23" fmla="*/ 71919 h 287677"/>
                    <a:gd name="connsiteX24" fmla="*/ 0 w 1058238"/>
                    <a:gd name="connsiteY24" fmla="*/ 66782 h 287677"/>
                    <a:gd name="connsiteX25" fmla="*/ 51371 w 1058238"/>
                    <a:gd name="connsiteY25" fmla="*/ 51371 h 287677"/>
                    <a:gd name="connsiteX26" fmla="*/ 102741 w 1058238"/>
                    <a:gd name="connsiteY26" fmla="*/ 46234 h 287677"/>
                    <a:gd name="connsiteX27" fmla="*/ 169523 w 1058238"/>
                    <a:gd name="connsiteY27" fmla="*/ 35960 h 287677"/>
                    <a:gd name="connsiteX28" fmla="*/ 200346 w 1058238"/>
                    <a:gd name="connsiteY28" fmla="*/ 30823 h 287677"/>
                    <a:gd name="connsiteX29" fmla="*/ 241442 w 1058238"/>
                    <a:gd name="connsiteY29" fmla="*/ 25686 h 287677"/>
                    <a:gd name="connsiteX30" fmla="*/ 272265 w 1058238"/>
                    <a:gd name="connsiteY30" fmla="*/ 20548 h 287677"/>
                    <a:gd name="connsiteX31" fmla="*/ 570216 w 1058238"/>
                    <a:gd name="connsiteY31" fmla="*/ 10274 h 287677"/>
                    <a:gd name="connsiteX32" fmla="*/ 698642 w 1058238"/>
                    <a:gd name="connsiteY32" fmla="*/ 5137 h 287677"/>
                    <a:gd name="connsiteX33" fmla="*/ 775699 w 1058238"/>
                    <a:gd name="connsiteY33" fmla="*/ 0 h 28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58238" h="287677">
                      <a:moveTo>
                        <a:pt x="775699" y="0"/>
                      </a:moveTo>
                      <a:lnTo>
                        <a:pt x="775699" y="0"/>
                      </a:lnTo>
                      <a:cubicBezTo>
                        <a:pt x="789398" y="8562"/>
                        <a:pt x="802613" y="17950"/>
                        <a:pt x="816795" y="25686"/>
                      </a:cubicBezTo>
                      <a:cubicBezTo>
                        <a:pt x="821549" y="28279"/>
                        <a:pt x="827363" y="28401"/>
                        <a:pt x="832207" y="30823"/>
                      </a:cubicBezTo>
                      <a:cubicBezTo>
                        <a:pt x="837729" y="33584"/>
                        <a:pt x="842096" y="38336"/>
                        <a:pt x="847618" y="41097"/>
                      </a:cubicBezTo>
                      <a:cubicBezTo>
                        <a:pt x="873460" y="54018"/>
                        <a:pt x="861451" y="34385"/>
                        <a:pt x="893851" y="66782"/>
                      </a:cubicBezTo>
                      <a:cubicBezTo>
                        <a:pt x="918669" y="91598"/>
                        <a:pt x="887123" y="61397"/>
                        <a:pt x="919537" y="87330"/>
                      </a:cubicBezTo>
                      <a:cubicBezTo>
                        <a:pt x="936925" y="101241"/>
                        <a:pt x="929903" y="107909"/>
                        <a:pt x="960634" y="118153"/>
                      </a:cubicBezTo>
                      <a:cubicBezTo>
                        <a:pt x="987759" y="127195"/>
                        <a:pt x="971540" y="120286"/>
                        <a:pt x="1006867" y="143838"/>
                      </a:cubicBezTo>
                      <a:cubicBezTo>
                        <a:pt x="1012004" y="147263"/>
                        <a:pt x="1016421" y="152159"/>
                        <a:pt x="1022278" y="154112"/>
                      </a:cubicBezTo>
                      <a:cubicBezTo>
                        <a:pt x="1027415" y="155825"/>
                        <a:pt x="1032846" y="156828"/>
                        <a:pt x="1037690" y="159250"/>
                      </a:cubicBezTo>
                      <a:cubicBezTo>
                        <a:pt x="1049308" y="165059"/>
                        <a:pt x="1051014" y="167437"/>
                        <a:pt x="1058238" y="174661"/>
                      </a:cubicBezTo>
                      <a:lnTo>
                        <a:pt x="369869" y="287677"/>
                      </a:lnTo>
                      <a:lnTo>
                        <a:pt x="323636" y="246580"/>
                      </a:lnTo>
                      <a:cubicBezTo>
                        <a:pt x="271486" y="220506"/>
                        <a:pt x="295289" y="234531"/>
                        <a:pt x="251717" y="205483"/>
                      </a:cubicBezTo>
                      <a:lnTo>
                        <a:pt x="220894" y="184935"/>
                      </a:lnTo>
                      <a:lnTo>
                        <a:pt x="205483" y="174661"/>
                      </a:lnTo>
                      <a:cubicBezTo>
                        <a:pt x="200818" y="167663"/>
                        <a:pt x="193067" y="153854"/>
                        <a:pt x="184935" y="148975"/>
                      </a:cubicBezTo>
                      <a:cubicBezTo>
                        <a:pt x="180292" y="146189"/>
                        <a:pt x="174660" y="145550"/>
                        <a:pt x="169523" y="143838"/>
                      </a:cubicBezTo>
                      <a:cubicBezTo>
                        <a:pt x="146546" y="109372"/>
                        <a:pt x="173613" y="143140"/>
                        <a:pt x="143838" y="123290"/>
                      </a:cubicBezTo>
                      <a:cubicBezTo>
                        <a:pt x="137793" y="119260"/>
                        <a:pt x="134778" y="111407"/>
                        <a:pt x="128427" y="107879"/>
                      </a:cubicBezTo>
                      <a:cubicBezTo>
                        <a:pt x="128426" y="107879"/>
                        <a:pt x="89899" y="95037"/>
                        <a:pt x="82193" y="92468"/>
                      </a:cubicBezTo>
                      <a:lnTo>
                        <a:pt x="35959" y="77056"/>
                      </a:lnTo>
                      <a:cubicBezTo>
                        <a:pt x="30822" y="75344"/>
                        <a:pt x="25801" y="73232"/>
                        <a:pt x="20548" y="71919"/>
                      </a:cubicBezTo>
                      <a:lnTo>
                        <a:pt x="0" y="66782"/>
                      </a:lnTo>
                      <a:cubicBezTo>
                        <a:pt x="10728" y="63206"/>
                        <a:pt x="37782" y="53312"/>
                        <a:pt x="51371" y="51371"/>
                      </a:cubicBezTo>
                      <a:cubicBezTo>
                        <a:pt x="68407" y="48937"/>
                        <a:pt x="85618" y="47946"/>
                        <a:pt x="102741" y="46234"/>
                      </a:cubicBezTo>
                      <a:cubicBezTo>
                        <a:pt x="142951" y="36182"/>
                        <a:pt x="106130" y="44412"/>
                        <a:pt x="169523" y="35960"/>
                      </a:cubicBezTo>
                      <a:cubicBezTo>
                        <a:pt x="179848" y="34583"/>
                        <a:pt x="190035" y="32296"/>
                        <a:pt x="200346" y="30823"/>
                      </a:cubicBezTo>
                      <a:cubicBezTo>
                        <a:pt x="214013" y="28871"/>
                        <a:pt x="227776" y="27639"/>
                        <a:pt x="241442" y="25686"/>
                      </a:cubicBezTo>
                      <a:cubicBezTo>
                        <a:pt x="251753" y="24213"/>
                        <a:pt x="261892" y="21491"/>
                        <a:pt x="272265" y="20548"/>
                      </a:cubicBezTo>
                      <a:cubicBezTo>
                        <a:pt x="363778" y="12228"/>
                        <a:pt x="490752" y="12646"/>
                        <a:pt x="570216" y="10274"/>
                      </a:cubicBezTo>
                      <a:cubicBezTo>
                        <a:pt x="613040" y="8996"/>
                        <a:pt x="655855" y="7331"/>
                        <a:pt x="698642" y="5137"/>
                      </a:cubicBezTo>
                      <a:cubicBezTo>
                        <a:pt x="722645" y="3906"/>
                        <a:pt x="762856" y="856"/>
                        <a:pt x="775699" y="0"/>
                      </a:cubicBezTo>
                      <a:close/>
                    </a:path>
                  </a:pathLst>
                </a:custGeom>
                <a:solidFill>
                  <a:srgbClr val="B9C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6" name="Freeform 85"/>
                <p:cNvSpPr/>
                <p:nvPr/>
              </p:nvSpPr>
              <p:spPr>
                <a:xfrm>
                  <a:off x="2130669" y="1458846"/>
                  <a:ext cx="984750" cy="272559"/>
                </a:xfrm>
                <a:custGeom>
                  <a:avLst/>
                  <a:gdLst>
                    <a:gd name="connsiteX0" fmla="*/ 5392 w 950614"/>
                    <a:gd name="connsiteY0" fmla="*/ 66782 h 267200"/>
                    <a:gd name="connsiteX1" fmla="*/ 5392 w 950614"/>
                    <a:gd name="connsiteY1" fmla="*/ 66782 h 267200"/>
                    <a:gd name="connsiteX2" fmla="*/ 46488 w 950614"/>
                    <a:gd name="connsiteY2" fmla="*/ 92467 h 267200"/>
                    <a:gd name="connsiteX3" fmla="*/ 61899 w 950614"/>
                    <a:gd name="connsiteY3" fmla="*/ 97605 h 267200"/>
                    <a:gd name="connsiteX4" fmla="*/ 87585 w 950614"/>
                    <a:gd name="connsiteY4" fmla="*/ 118153 h 267200"/>
                    <a:gd name="connsiteX5" fmla="*/ 118407 w 950614"/>
                    <a:gd name="connsiteY5" fmla="*/ 133564 h 267200"/>
                    <a:gd name="connsiteX6" fmla="*/ 133819 w 950614"/>
                    <a:gd name="connsiteY6" fmla="*/ 148975 h 267200"/>
                    <a:gd name="connsiteX7" fmla="*/ 159504 w 950614"/>
                    <a:gd name="connsiteY7" fmla="*/ 169524 h 267200"/>
                    <a:gd name="connsiteX8" fmla="*/ 169778 w 950614"/>
                    <a:gd name="connsiteY8" fmla="*/ 184935 h 267200"/>
                    <a:gd name="connsiteX9" fmla="*/ 200601 w 950614"/>
                    <a:gd name="connsiteY9" fmla="*/ 205483 h 267200"/>
                    <a:gd name="connsiteX10" fmla="*/ 216012 w 950614"/>
                    <a:gd name="connsiteY10" fmla="*/ 215757 h 267200"/>
                    <a:gd name="connsiteX11" fmla="*/ 231423 w 950614"/>
                    <a:gd name="connsiteY11" fmla="*/ 226031 h 267200"/>
                    <a:gd name="connsiteX12" fmla="*/ 262246 w 950614"/>
                    <a:gd name="connsiteY12" fmla="*/ 236306 h 267200"/>
                    <a:gd name="connsiteX13" fmla="*/ 272520 w 950614"/>
                    <a:gd name="connsiteY13" fmla="*/ 251717 h 267200"/>
                    <a:gd name="connsiteX14" fmla="*/ 303342 w 950614"/>
                    <a:gd name="connsiteY14" fmla="*/ 261991 h 267200"/>
                    <a:gd name="connsiteX15" fmla="*/ 329028 w 950614"/>
                    <a:gd name="connsiteY15" fmla="*/ 267128 h 267200"/>
                    <a:gd name="connsiteX16" fmla="*/ 950614 w 950614"/>
                    <a:gd name="connsiteY16" fmla="*/ 169524 h 267200"/>
                    <a:gd name="connsiteX17" fmla="*/ 914655 w 950614"/>
                    <a:gd name="connsiteY17" fmla="*/ 138701 h 267200"/>
                    <a:gd name="connsiteX18" fmla="*/ 904380 w 950614"/>
                    <a:gd name="connsiteY18" fmla="*/ 128427 h 267200"/>
                    <a:gd name="connsiteX19" fmla="*/ 888969 w 950614"/>
                    <a:gd name="connsiteY19" fmla="*/ 118153 h 267200"/>
                    <a:gd name="connsiteX20" fmla="*/ 868421 w 950614"/>
                    <a:gd name="connsiteY20" fmla="*/ 102742 h 267200"/>
                    <a:gd name="connsiteX21" fmla="*/ 853010 w 950614"/>
                    <a:gd name="connsiteY21" fmla="*/ 92467 h 267200"/>
                    <a:gd name="connsiteX22" fmla="*/ 827324 w 950614"/>
                    <a:gd name="connsiteY22" fmla="*/ 71919 h 267200"/>
                    <a:gd name="connsiteX23" fmla="*/ 817050 w 950614"/>
                    <a:gd name="connsiteY23" fmla="*/ 56508 h 267200"/>
                    <a:gd name="connsiteX24" fmla="*/ 801639 w 950614"/>
                    <a:gd name="connsiteY24" fmla="*/ 51371 h 267200"/>
                    <a:gd name="connsiteX25" fmla="*/ 786228 w 950614"/>
                    <a:gd name="connsiteY25" fmla="*/ 41097 h 267200"/>
                    <a:gd name="connsiteX26" fmla="*/ 765679 w 950614"/>
                    <a:gd name="connsiteY26" fmla="*/ 15411 h 267200"/>
                    <a:gd name="connsiteX27" fmla="*/ 734857 w 950614"/>
                    <a:gd name="connsiteY27" fmla="*/ 0 h 267200"/>
                    <a:gd name="connsiteX28" fmla="*/ 642389 w 950614"/>
                    <a:gd name="connsiteY28" fmla="*/ 15411 h 267200"/>
                    <a:gd name="connsiteX29" fmla="*/ 616704 w 950614"/>
                    <a:gd name="connsiteY29" fmla="*/ 20548 h 267200"/>
                    <a:gd name="connsiteX30" fmla="*/ 570470 w 950614"/>
                    <a:gd name="connsiteY30" fmla="*/ 30822 h 267200"/>
                    <a:gd name="connsiteX31" fmla="*/ 462592 w 950614"/>
                    <a:gd name="connsiteY31" fmla="*/ 41097 h 267200"/>
                    <a:gd name="connsiteX32" fmla="*/ 411221 w 950614"/>
                    <a:gd name="connsiteY32" fmla="*/ 46234 h 267200"/>
                    <a:gd name="connsiteX33" fmla="*/ 51625 w 950614"/>
                    <a:gd name="connsiteY33" fmla="*/ 46234 h 267200"/>
                    <a:gd name="connsiteX34" fmla="*/ 255 w 950614"/>
                    <a:gd name="connsiteY34" fmla="*/ 56508 h 267200"/>
                    <a:gd name="connsiteX35" fmla="*/ 5392 w 950614"/>
                    <a:gd name="connsiteY35" fmla="*/ 66782 h 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50614" h="267200">
                      <a:moveTo>
                        <a:pt x="5392" y="66782"/>
                      </a:moveTo>
                      <a:lnTo>
                        <a:pt x="5392" y="66782"/>
                      </a:lnTo>
                      <a:cubicBezTo>
                        <a:pt x="19091" y="75344"/>
                        <a:pt x="32306" y="84731"/>
                        <a:pt x="46488" y="92467"/>
                      </a:cubicBezTo>
                      <a:cubicBezTo>
                        <a:pt x="51242" y="95060"/>
                        <a:pt x="57256" y="94819"/>
                        <a:pt x="61899" y="97605"/>
                      </a:cubicBezTo>
                      <a:cubicBezTo>
                        <a:pt x="109662" y="126264"/>
                        <a:pt x="25923" y="87322"/>
                        <a:pt x="87585" y="118153"/>
                      </a:cubicBezTo>
                      <a:cubicBezTo>
                        <a:pt x="110755" y="129738"/>
                        <a:pt x="96322" y="115161"/>
                        <a:pt x="118407" y="133564"/>
                      </a:cubicBezTo>
                      <a:cubicBezTo>
                        <a:pt x="123988" y="138215"/>
                        <a:pt x="128238" y="144324"/>
                        <a:pt x="133819" y="148975"/>
                      </a:cubicBezTo>
                      <a:cubicBezTo>
                        <a:pt x="149841" y="162327"/>
                        <a:pt x="147546" y="154576"/>
                        <a:pt x="159504" y="169524"/>
                      </a:cubicBezTo>
                      <a:cubicBezTo>
                        <a:pt x="163361" y="174345"/>
                        <a:pt x="165132" y="180870"/>
                        <a:pt x="169778" y="184935"/>
                      </a:cubicBezTo>
                      <a:cubicBezTo>
                        <a:pt x="179071" y="193066"/>
                        <a:pt x="190327" y="198634"/>
                        <a:pt x="200601" y="205483"/>
                      </a:cubicBezTo>
                      <a:lnTo>
                        <a:pt x="216012" y="215757"/>
                      </a:lnTo>
                      <a:cubicBezTo>
                        <a:pt x="221149" y="219182"/>
                        <a:pt x="225566" y="224079"/>
                        <a:pt x="231423" y="226031"/>
                      </a:cubicBezTo>
                      <a:lnTo>
                        <a:pt x="262246" y="236306"/>
                      </a:lnTo>
                      <a:cubicBezTo>
                        <a:pt x="265671" y="241443"/>
                        <a:pt x="267285" y="248445"/>
                        <a:pt x="272520" y="251717"/>
                      </a:cubicBezTo>
                      <a:cubicBezTo>
                        <a:pt x="281704" y="257457"/>
                        <a:pt x="293068" y="258566"/>
                        <a:pt x="303342" y="261991"/>
                      </a:cubicBezTo>
                      <a:cubicBezTo>
                        <a:pt x="322002" y="268211"/>
                        <a:pt x="313338" y="267128"/>
                        <a:pt x="329028" y="267128"/>
                      </a:cubicBezTo>
                      <a:lnTo>
                        <a:pt x="950614" y="169524"/>
                      </a:lnTo>
                      <a:cubicBezTo>
                        <a:pt x="938628" y="159250"/>
                        <a:pt x="926454" y="149189"/>
                        <a:pt x="914655" y="138701"/>
                      </a:cubicBezTo>
                      <a:cubicBezTo>
                        <a:pt x="911035" y="135483"/>
                        <a:pt x="908162" y="131453"/>
                        <a:pt x="904380" y="128427"/>
                      </a:cubicBezTo>
                      <a:cubicBezTo>
                        <a:pt x="899559" y="124570"/>
                        <a:pt x="893993" y="121742"/>
                        <a:pt x="888969" y="118153"/>
                      </a:cubicBezTo>
                      <a:cubicBezTo>
                        <a:pt x="882002" y="113177"/>
                        <a:pt x="875388" y="107718"/>
                        <a:pt x="868421" y="102742"/>
                      </a:cubicBezTo>
                      <a:cubicBezTo>
                        <a:pt x="863397" y="99153"/>
                        <a:pt x="857831" y="96324"/>
                        <a:pt x="853010" y="92467"/>
                      </a:cubicBezTo>
                      <a:cubicBezTo>
                        <a:pt x="816421" y="63195"/>
                        <a:pt x="874742" y="103531"/>
                        <a:pt x="827324" y="71919"/>
                      </a:cubicBezTo>
                      <a:cubicBezTo>
                        <a:pt x="823899" y="66782"/>
                        <a:pt x="821871" y="60365"/>
                        <a:pt x="817050" y="56508"/>
                      </a:cubicBezTo>
                      <a:cubicBezTo>
                        <a:pt x="812822" y="53125"/>
                        <a:pt x="806482" y="53793"/>
                        <a:pt x="801639" y="51371"/>
                      </a:cubicBezTo>
                      <a:cubicBezTo>
                        <a:pt x="796117" y="48610"/>
                        <a:pt x="791049" y="44954"/>
                        <a:pt x="786228" y="41097"/>
                      </a:cubicBezTo>
                      <a:cubicBezTo>
                        <a:pt x="760806" y="20759"/>
                        <a:pt x="792382" y="42114"/>
                        <a:pt x="765679" y="15411"/>
                      </a:cubicBezTo>
                      <a:cubicBezTo>
                        <a:pt x="755721" y="5453"/>
                        <a:pt x="747391" y="4178"/>
                        <a:pt x="734857" y="0"/>
                      </a:cubicBezTo>
                      <a:cubicBezTo>
                        <a:pt x="684473" y="16794"/>
                        <a:pt x="714827" y="9375"/>
                        <a:pt x="642389" y="15411"/>
                      </a:cubicBezTo>
                      <a:cubicBezTo>
                        <a:pt x="633827" y="17123"/>
                        <a:pt x="625227" y="18654"/>
                        <a:pt x="616704" y="20548"/>
                      </a:cubicBezTo>
                      <a:cubicBezTo>
                        <a:pt x="601020" y="24033"/>
                        <a:pt x="586587" y="28962"/>
                        <a:pt x="570470" y="30822"/>
                      </a:cubicBezTo>
                      <a:cubicBezTo>
                        <a:pt x="534586" y="34963"/>
                        <a:pt x="498546" y="37617"/>
                        <a:pt x="462592" y="41097"/>
                      </a:cubicBezTo>
                      <a:lnTo>
                        <a:pt x="411221" y="46234"/>
                      </a:lnTo>
                      <a:cubicBezTo>
                        <a:pt x="234597" y="40537"/>
                        <a:pt x="242934" y="37731"/>
                        <a:pt x="51625" y="46234"/>
                      </a:cubicBezTo>
                      <a:cubicBezTo>
                        <a:pt x="48793" y="46360"/>
                        <a:pt x="7214" y="53028"/>
                        <a:pt x="255" y="56508"/>
                      </a:cubicBezTo>
                      <a:cubicBezTo>
                        <a:pt x="-1277" y="57274"/>
                        <a:pt x="4536" y="65070"/>
                        <a:pt x="5392" y="66782"/>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sp>
          <p:nvSpPr>
            <p:cNvPr id="25" name="Freeform 24"/>
            <p:cNvSpPr/>
            <p:nvPr/>
          </p:nvSpPr>
          <p:spPr>
            <a:xfrm flipH="1">
              <a:off x="5770719" y="3463246"/>
              <a:ext cx="709776" cy="266568"/>
            </a:xfrm>
            <a:custGeom>
              <a:avLst/>
              <a:gdLst>
                <a:gd name="connsiteX0" fmla="*/ 174660 w 631860"/>
                <a:gd name="connsiteY0" fmla="*/ 195209 h 202203"/>
                <a:gd name="connsiteX1" fmla="*/ 174660 w 631860"/>
                <a:gd name="connsiteY1" fmla="*/ 195209 h 202203"/>
                <a:gd name="connsiteX2" fmla="*/ 138701 w 631860"/>
                <a:gd name="connsiteY2" fmla="*/ 169524 h 202203"/>
                <a:gd name="connsiteX3" fmla="*/ 61645 w 631860"/>
                <a:gd name="connsiteY3" fmla="*/ 164387 h 202203"/>
                <a:gd name="connsiteX4" fmla="*/ 0 w 631860"/>
                <a:gd name="connsiteY4" fmla="*/ 159250 h 202203"/>
                <a:gd name="connsiteX5" fmla="*/ 25685 w 631860"/>
                <a:gd name="connsiteY5" fmla="*/ 133564 h 202203"/>
                <a:gd name="connsiteX6" fmla="*/ 97604 w 631860"/>
                <a:gd name="connsiteY6" fmla="*/ 118153 h 202203"/>
                <a:gd name="connsiteX7" fmla="*/ 128427 w 631860"/>
                <a:gd name="connsiteY7" fmla="*/ 92468 h 202203"/>
                <a:gd name="connsiteX8" fmla="*/ 154112 w 631860"/>
                <a:gd name="connsiteY8" fmla="*/ 87330 h 202203"/>
                <a:gd name="connsiteX9" fmla="*/ 164386 w 631860"/>
                <a:gd name="connsiteY9" fmla="*/ 71919 h 202203"/>
                <a:gd name="connsiteX10" fmla="*/ 195209 w 631860"/>
                <a:gd name="connsiteY10" fmla="*/ 66782 h 202203"/>
                <a:gd name="connsiteX11" fmla="*/ 210620 w 631860"/>
                <a:gd name="connsiteY11" fmla="*/ 61645 h 202203"/>
                <a:gd name="connsiteX12" fmla="*/ 226031 w 631860"/>
                <a:gd name="connsiteY12" fmla="*/ 66782 h 202203"/>
                <a:gd name="connsiteX13" fmla="*/ 246579 w 631860"/>
                <a:gd name="connsiteY13" fmla="*/ 61645 h 202203"/>
                <a:gd name="connsiteX14" fmla="*/ 251717 w 631860"/>
                <a:gd name="connsiteY14" fmla="*/ 35960 h 202203"/>
                <a:gd name="connsiteX15" fmla="*/ 261991 w 631860"/>
                <a:gd name="connsiteY15" fmla="*/ 20548 h 202203"/>
                <a:gd name="connsiteX16" fmla="*/ 277402 w 631860"/>
                <a:gd name="connsiteY16" fmla="*/ 10274 h 202203"/>
                <a:gd name="connsiteX17" fmla="*/ 308224 w 631860"/>
                <a:gd name="connsiteY17" fmla="*/ 0 h 202203"/>
                <a:gd name="connsiteX18" fmla="*/ 323636 w 631860"/>
                <a:gd name="connsiteY18" fmla="*/ 5137 h 202203"/>
                <a:gd name="connsiteX19" fmla="*/ 328773 w 631860"/>
                <a:gd name="connsiteY19" fmla="*/ 20548 h 202203"/>
                <a:gd name="connsiteX20" fmla="*/ 339047 w 631860"/>
                <a:gd name="connsiteY20" fmla="*/ 30823 h 202203"/>
                <a:gd name="connsiteX21" fmla="*/ 344184 w 631860"/>
                <a:gd name="connsiteY21" fmla="*/ 46234 h 202203"/>
                <a:gd name="connsiteX22" fmla="*/ 359595 w 631860"/>
                <a:gd name="connsiteY22" fmla="*/ 51371 h 202203"/>
                <a:gd name="connsiteX23" fmla="*/ 375006 w 631860"/>
                <a:gd name="connsiteY23" fmla="*/ 61645 h 202203"/>
                <a:gd name="connsiteX24" fmla="*/ 380143 w 631860"/>
                <a:gd name="connsiteY24" fmla="*/ 77056 h 202203"/>
                <a:gd name="connsiteX25" fmla="*/ 410966 w 631860"/>
                <a:gd name="connsiteY25" fmla="*/ 87330 h 202203"/>
                <a:gd name="connsiteX26" fmla="*/ 421240 w 631860"/>
                <a:gd name="connsiteY26" fmla="*/ 97605 h 202203"/>
                <a:gd name="connsiteX27" fmla="*/ 441788 w 631860"/>
                <a:gd name="connsiteY27" fmla="*/ 77056 h 202203"/>
                <a:gd name="connsiteX28" fmla="*/ 462337 w 631860"/>
                <a:gd name="connsiteY28" fmla="*/ 30823 h 202203"/>
                <a:gd name="connsiteX29" fmla="*/ 477748 w 631860"/>
                <a:gd name="connsiteY29" fmla="*/ 35960 h 202203"/>
                <a:gd name="connsiteX30" fmla="*/ 498296 w 631860"/>
                <a:gd name="connsiteY30" fmla="*/ 97605 h 202203"/>
                <a:gd name="connsiteX31" fmla="*/ 503433 w 631860"/>
                <a:gd name="connsiteY31" fmla="*/ 113016 h 202203"/>
                <a:gd name="connsiteX32" fmla="*/ 518845 w 631860"/>
                <a:gd name="connsiteY32" fmla="*/ 118153 h 202203"/>
                <a:gd name="connsiteX33" fmla="*/ 534256 w 631860"/>
                <a:gd name="connsiteY33" fmla="*/ 113016 h 202203"/>
                <a:gd name="connsiteX34" fmla="*/ 559941 w 631860"/>
                <a:gd name="connsiteY34" fmla="*/ 138701 h 202203"/>
                <a:gd name="connsiteX35" fmla="*/ 595901 w 631860"/>
                <a:gd name="connsiteY35" fmla="*/ 143838 h 202203"/>
                <a:gd name="connsiteX36" fmla="*/ 611312 w 631860"/>
                <a:gd name="connsiteY36" fmla="*/ 148975 h 202203"/>
                <a:gd name="connsiteX37" fmla="*/ 631860 w 631860"/>
                <a:gd name="connsiteY37" fmla="*/ 179798 h 202203"/>
                <a:gd name="connsiteX38" fmla="*/ 554804 w 631860"/>
                <a:gd name="connsiteY38" fmla="*/ 184935 h 202203"/>
                <a:gd name="connsiteX39" fmla="*/ 472611 w 631860"/>
                <a:gd name="connsiteY39" fmla="*/ 174661 h 202203"/>
                <a:gd name="connsiteX40" fmla="*/ 457200 w 631860"/>
                <a:gd name="connsiteY40" fmla="*/ 179798 h 202203"/>
                <a:gd name="connsiteX41" fmla="*/ 375006 w 631860"/>
                <a:gd name="connsiteY41" fmla="*/ 169524 h 202203"/>
                <a:gd name="connsiteX42" fmla="*/ 344184 w 631860"/>
                <a:gd name="connsiteY42" fmla="*/ 174661 h 202203"/>
                <a:gd name="connsiteX43" fmla="*/ 287676 w 631860"/>
                <a:gd name="connsiteY43" fmla="*/ 184935 h 202203"/>
                <a:gd name="connsiteX44" fmla="*/ 210620 w 631860"/>
                <a:gd name="connsiteY44" fmla="*/ 190072 h 202203"/>
                <a:gd name="connsiteX45" fmla="*/ 190072 w 631860"/>
                <a:gd name="connsiteY45" fmla="*/ 195209 h 202203"/>
                <a:gd name="connsiteX46" fmla="*/ 174660 w 631860"/>
                <a:gd name="connsiteY46" fmla="*/ 200346 h 202203"/>
                <a:gd name="connsiteX47" fmla="*/ 174660 w 631860"/>
                <a:gd name="connsiteY47" fmla="*/ 195209 h 202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31860" h="202203">
                  <a:moveTo>
                    <a:pt x="174660" y="195209"/>
                  </a:moveTo>
                  <a:lnTo>
                    <a:pt x="174660" y="195209"/>
                  </a:lnTo>
                  <a:cubicBezTo>
                    <a:pt x="162674" y="186647"/>
                    <a:pt x="152912" y="173400"/>
                    <a:pt x="138701" y="169524"/>
                  </a:cubicBezTo>
                  <a:cubicBezTo>
                    <a:pt x="113866" y="162751"/>
                    <a:pt x="87317" y="166289"/>
                    <a:pt x="61645" y="164387"/>
                  </a:cubicBezTo>
                  <a:lnTo>
                    <a:pt x="0" y="159250"/>
                  </a:lnTo>
                  <a:cubicBezTo>
                    <a:pt x="8562" y="150688"/>
                    <a:pt x="14198" y="137393"/>
                    <a:pt x="25685" y="133564"/>
                  </a:cubicBezTo>
                  <a:cubicBezTo>
                    <a:pt x="69605" y="118925"/>
                    <a:pt x="45762" y="124633"/>
                    <a:pt x="97604" y="118153"/>
                  </a:cubicBezTo>
                  <a:cubicBezTo>
                    <a:pt x="105601" y="110156"/>
                    <a:pt x="116982" y="96760"/>
                    <a:pt x="128427" y="92468"/>
                  </a:cubicBezTo>
                  <a:cubicBezTo>
                    <a:pt x="136602" y="89402"/>
                    <a:pt x="145550" y="89043"/>
                    <a:pt x="154112" y="87330"/>
                  </a:cubicBezTo>
                  <a:cubicBezTo>
                    <a:pt x="157537" y="82193"/>
                    <a:pt x="158864" y="74680"/>
                    <a:pt x="164386" y="71919"/>
                  </a:cubicBezTo>
                  <a:cubicBezTo>
                    <a:pt x="173702" y="67261"/>
                    <a:pt x="185041" y="69042"/>
                    <a:pt x="195209" y="66782"/>
                  </a:cubicBezTo>
                  <a:cubicBezTo>
                    <a:pt x="200495" y="65607"/>
                    <a:pt x="205483" y="63357"/>
                    <a:pt x="210620" y="61645"/>
                  </a:cubicBezTo>
                  <a:cubicBezTo>
                    <a:pt x="215757" y="63357"/>
                    <a:pt x="220616" y="66782"/>
                    <a:pt x="226031" y="66782"/>
                  </a:cubicBezTo>
                  <a:cubicBezTo>
                    <a:pt x="233091" y="66782"/>
                    <a:pt x="242059" y="67069"/>
                    <a:pt x="246579" y="61645"/>
                  </a:cubicBezTo>
                  <a:cubicBezTo>
                    <a:pt x="252169" y="54938"/>
                    <a:pt x="248651" y="44135"/>
                    <a:pt x="251717" y="35960"/>
                  </a:cubicBezTo>
                  <a:cubicBezTo>
                    <a:pt x="253885" y="30179"/>
                    <a:pt x="257625" y="24914"/>
                    <a:pt x="261991" y="20548"/>
                  </a:cubicBezTo>
                  <a:cubicBezTo>
                    <a:pt x="266357" y="16182"/>
                    <a:pt x="271760" y="12781"/>
                    <a:pt x="277402" y="10274"/>
                  </a:cubicBezTo>
                  <a:cubicBezTo>
                    <a:pt x="287298" y="5876"/>
                    <a:pt x="308224" y="0"/>
                    <a:pt x="308224" y="0"/>
                  </a:cubicBezTo>
                  <a:cubicBezTo>
                    <a:pt x="313361" y="1712"/>
                    <a:pt x="319807" y="1308"/>
                    <a:pt x="323636" y="5137"/>
                  </a:cubicBezTo>
                  <a:cubicBezTo>
                    <a:pt x="327465" y="8966"/>
                    <a:pt x="325987" y="15905"/>
                    <a:pt x="328773" y="20548"/>
                  </a:cubicBezTo>
                  <a:cubicBezTo>
                    <a:pt x="331265" y="24701"/>
                    <a:pt x="335622" y="27398"/>
                    <a:pt x="339047" y="30823"/>
                  </a:cubicBezTo>
                  <a:cubicBezTo>
                    <a:pt x="340759" y="35960"/>
                    <a:pt x="340355" y="42405"/>
                    <a:pt x="344184" y="46234"/>
                  </a:cubicBezTo>
                  <a:cubicBezTo>
                    <a:pt x="348013" y="50063"/>
                    <a:pt x="354752" y="48949"/>
                    <a:pt x="359595" y="51371"/>
                  </a:cubicBezTo>
                  <a:cubicBezTo>
                    <a:pt x="365117" y="54132"/>
                    <a:pt x="369869" y="58220"/>
                    <a:pt x="375006" y="61645"/>
                  </a:cubicBezTo>
                  <a:cubicBezTo>
                    <a:pt x="376718" y="66782"/>
                    <a:pt x="375737" y="73909"/>
                    <a:pt x="380143" y="77056"/>
                  </a:cubicBezTo>
                  <a:cubicBezTo>
                    <a:pt x="388956" y="83351"/>
                    <a:pt x="410966" y="87330"/>
                    <a:pt x="410966" y="87330"/>
                  </a:cubicBezTo>
                  <a:cubicBezTo>
                    <a:pt x="414391" y="90755"/>
                    <a:pt x="416491" y="96655"/>
                    <a:pt x="421240" y="97605"/>
                  </a:cubicBezTo>
                  <a:cubicBezTo>
                    <a:pt x="438364" y="101030"/>
                    <a:pt x="438364" y="87330"/>
                    <a:pt x="441788" y="77056"/>
                  </a:cubicBezTo>
                  <a:cubicBezTo>
                    <a:pt x="444141" y="60586"/>
                    <a:pt x="438717" y="34760"/>
                    <a:pt x="462337" y="30823"/>
                  </a:cubicBezTo>
                  <a:cubicBezTo>
                    <a:pt x="467678" y="29933"/>
                    <a:pt x="472611" y="34248"/>
                    <a:pt x="477748" y="35960"/>
                  </a:cubicBezTo>
                  <a:lnTo>
                    <a:pt x="498296" y="97605"/>
                  </a:lnTo>
                  <a:cubicBezTo>
                    <a:pt x="500008" y="102742"/>
                    <a:pt x="498296" y="111304"/>
                    <a:pt x="503433" y="113016"/>
                  </a:cubicBezTo>
                  <a:lnTo>
                    <a:pt x="518845" y="118153"/>
                  </a:lnTo>
                  <a:cubicBezTo>
                    <a:pt x="523982" y="116441"/>
                    <a:pt x="528915" y="112126"/>
                    <a:pt x="534256" y="113016"/>
                  </a:cubicBezTo>
                  <a:cubicBezTo>
                    <a:pt x="569874" y="118952"/>
                    <a:pt x="531173" y="125915"/>
                    <a:pt x="559941" y="138701"/>
                  </a:cubicBezTo>
                  <a:cubicBezTo>
                    <a:pt x="571006" y="143619"/>
                    <a:pt x="583914" y="142126"/>
                    <a:pt x="595901" y="143838"/>
                  </a:cubicBezTo>
                  <a:cubicBezTo>
                    <a:pt x="601038" y="145550"/>
                    <a:pt x="607483" y="145146"/>
                    <a:pt x="611312" y="148975"/>
                  </a:cubicBezTo>
                  <a:cubicBezTo>
                    <a:pt x="620043" y="157707"/>
                    <a:pt x="631860" y="179798"/>
                    <a:pt x="631860" y="179798"/>
                  </a:cubicBezTo>
                  <a:cubicBezTo>
                    <a:pt x="606175" y="181510"/>
                    <a:pt x="580546" y="184935"/>
                    <a:pt x="554804" y="184935"/>
                  </a:cubicBezTo>
                  <a:cubicBezTo>
                    <a:pt x="541855" y="184935"/>
                    <a:pt x="488533" y="176936"/>
                    <a:pt x="472611" y="174661"/>
                  </a:cubicBezTo>
                  <a:cubicBezTo>
                    <a:pt x="467474" y="176373"/>
                    <a:pt x="462615" y="179798"/>
                    <a:pt x="457200" y="179798"/>
                  </a:cubicBezTo>
                  <a:cubicBezTo>
                    <a:pt x="411413" y="179798"/>
                    <a:pt x="407720" y="177702"/>
                    <a:pt x="375006" y="169524"/>
                  </a:cubicBezTo>
                  <a:cubicBezTo>
                    <a:pt x="364732" y="171236"/>
                    <a:pt x="354397" y="172618"/>
                    <a:pt x="344184" y="174661"/>
                  </a:cubicBezTo>
                  <a:cubicBezTo>
                    <a:pt x="309012" y="181695"/>
                    <a:pt x="335560" y="180582"/>
                    <a:pt x="287676" y="184935"/>
                  </a:cubicBezTo>
                  <a:cubicBezTo>
                    <a:pt x="262039" y="187266"/>
                    <a:pt x="236305" y="188360"/>
                    <a:pt x="210620" y="190072"/>
                  </a:cubicBezTo>
                  <a:cubicBezTo>
                    <a:pt x="203771" y="191784"/>
                    <a:pt x="196860" y="193269"/>
                    <a:pt x="190072" y="195209"/>
                  </a:cubicBezTo>
                  <a:cubicBezTo>
                    <a:pt x="184865" y="196697"/>
                    <a:pt x="179867" y="198858"/>
                    <a:pt x="174660" y="200346"/>
                  </a:cubicBezTo>
                  <a:cubicBezTo>
                    <a:pt x="153773" y="206314"/>
                    <a:pt x="174660" y="196065"/>
                    <a:pt x="174660" y="195209"/>
                  </a:cubicBezTo>
                  <a:close/>
                </a:path>
              </a:pathLst>
            </a:cu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6" name="Freeform 25"/>
            <p:cNvSpPr/>
            <p:nvPr/>
          </p:nvSpPr>
          <p:spPr>
            <a:xfrm>
              <a:off x="4628733" y="2499582"/>
              <a:ext cx="280327" cy="47715"/>
            </a:xfrm>
            <a:custGeom>
              <a:avLst/>
              <a:gdLst>
                <a:gd name="connsiteX0" fmla="*/ 0 w 280327"/>
                <a:gd name="connsiteY0" fmla="*/ 6675 h 47715"/>
                <a:gd name="connsiteX1" fmla="*/ 13349 w 280327"/>
                <a:gd name="connsiteY1" fmla="*/ 13349 h 47715"/>
                <a:gd name="connsiteX2" fmla="*/ 30035 w 280327"/>
                <a:gd name="connsiteY2" fmla="*/ 0 h 47715"/>
                <a:gd name="connsiteX3" fmla="*/ 33372 w 280327"/>
                <a:gd name="connsiteY3" fmla="*/ 10012 h 47715"/>
                <a:gd name="connsiteX4" fmla="*/ 53395 w 280327"/>
                <a:gd name="connsiteY4" fmla="*/ 6675 h 47715"/>
                <a:gd name="connsiteX5" fmla="*/ 56733 w 280327"/>
                <a:gd name="connsiteY5" fmla="*/ 16687 h 47715"/>
                <a:gd name="connsiteX6" fmla="*/ 80093 w 280327"/>
                <a:gd name="connsiteY6" fmla="*/ 16687 h 47715"/>
                <a:gd name="connsiteX7" fmla="*/ 90105 w 280327"/>
                <a:gd name="connsiteY7" fmla="*/ 20024 h 47715"/>
                <a:gd name="connsiteX8" fmla="*/ 103454 w 280327"/>
                <a:gd name="connsiteY8" fmla="*/ 26698 h 47715"/>
                <a:gd name="connsiteX9" fmla="*/ 116803 w 280327"/>
                <a:gd name="connsiteY9" fmla="*/ 23361 h 47715"/>
                <a:gd name="connsiteX10" fmla="*/ 136826 w 280327"/>
                <a:gd name="connsiteY10" fmla="*/ 33373 h 47715"/>
                <a:gd name="connsiteX11" fmla="*/ 150175 w 280327"/>
                <a:gd name="connsiteY11" fmla="*/ 30036 h 47715"/>
                <a:gd name="connsiteX12" fmla="*/ 156849 w 280327"/>
                <a:gd name="connsiteY12" fmla="*/ 23361 h 47715"/>
                <a:gd name="connsiteX13" fmla="*/ 160187 w 280327"/>
                <a:gd name="connsiteY13" fmla="*/ 33373 h 47715"/>
                <a:gd name="connsiteX14" fmla="*/ 170198 w 280327"/>
                <a:gd name="connsiteY14" fmla="*/ 36710 h 47715"/>
                <a:gd name="connsiteX15" fmla="*/ 196896 w 280327"/>
                <a:gd name="connsiteY15" fmla="*/ 40047 h 47715"/>
                <a:gd name="connsiteX16" fmla="*/ 210245 w 280327"/>
                <a:gd name="connsiteY16" fmla="*/ 36710 h 47715"/>
                <a:gd name="connsiteX17" fmla="*/ 230268 w 280327"/>
                <a:gd name="connsiteY17" fmla="*/ 43384 h 47715"/>
                <a:gd name="connsiteX18" fmla="*/ 236943 w 280327"/>
                <a:gd name="connsiteY18" fmla="*/ 36710 h 47715"/>
                <a:gd name="connsiteX19" fmla="*/ 246955 w 280327"/>
                <a:gd name="connsiteY19" fmla="*/ 43384 h 47715"/>
                <a:gd name="connsiteX20" fmla="*/ 256966 w 280327"/>
                <a:gd name="connsiteY20" fmla="*/ 46722 h 47715"/>
                <a:gd name="connsiteX21" fmla="*/ 266978 w 280327"/>
                <a:gd name="connsiteY21" fmla="*/ 40047 h 47715"/>
                <a:gd name="connsiteX22" fmla="*/ 280327 w 280327"/>
                <a:gd name="connsiteY22" fmla="*/ 43384 h 4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0327" h="47715">
                  <a:moveTo>
                    <a:pt x="0" y="6675"/>
                  </a:moveTo>
                  <a:cubicBezTo>
                    <a:pt x="4450" y="8900"/>
                    <a:pt x="8374" y="13349"/>
                    <a:pt x="13349" y="13349"/>
                  </a:cubicBezTo>
                  <a:cubicBezTo>
                    <a:pt x="17559" y="13349"/>
                    <a:pt x="27130" y="2905"/>
                    <a:pt x="30035" y="0"/>
                  </a:cubicBezTo>
                  <a:cubicBezTo>
                    <a:pt x="31147" y="3337"/>
                    <a:pt x="30885" y="7525"/>
                    <a:pt x="33372" y="10012"/>
                  </a:cubicBezTo>
                  <a:cubicBezTo>
                    <a:pt x="41662" y="18302"/>
                    <a:pt x="46758" y="11100"/>
                    <a:pt x="53395" y="6675"/>
                  </a:cubicBezTo>
                  <a:cubicBezTo>
                    <a:pt x="54508" y="10012"/>
                    <a:pt x="54245" y="14199"/>
                    <a:pt x="56733" y="16687"/>
                  </a:cubicBezTo>
                  <a:cubicBezTo>
                    <a:pt x="63435" y="23389"/>
                    <a:pt x="73320" y="18380"/>
                    <a:pt x="80093" y="16687"/>
                  </a:cubicBezTo>
                  <a:cubicBezTo>
                    <a:pt x="93131" y="3649"/>
                    <a:pt x="81440" y="11359"/>
                    <a:pt x="90105" y="20024"/>
                  </a:cubicBezTo>
                  <a:cubicBezTo>
                    <a:pt x="93623" y="23542"/>
                    <a:pt x="99004" y="24473"/>
                    <a:pt x="103454" y="26698"/>
                  </a:cubicBezTo>
                  <a:cubicBezTo>
                    <a:pt x="107904" y="25586"/>
                    <a:pt x="112216" y="23361"/>
                    <a:pt x="116803" y="23361"/>
                  </a:cubicBezTo>
                  <a:cubicBezTo>
                    <a:pt x="123711" y="23361"/>
                    <a:pt x="131764" y="29998"/>
                    <a:pt x="136826" y="33373"/>
                  </a:cubicBezTo>
                  <a:cubicBezTo>
                    <a:pt x="141276" y="32261"/>
                    <a:pt x="146073" y="32087"/>
                    <a:pt x="150175" y="30036"/>
                  </a:cubicBezTo>
                  <a:cubicBezTo>
                    <a:pt x="152989" y="28629"/>
                    <a:pt x="153864" y="22366"/>
                    <a:pt x="156849" y="23361"/>
                  </a:cubicBezTo>
                  <a:cubicBezTo>
                    <a:pt x="160186" y="24473"/>
                    <a:pt x="157699" y="30885"/>
                    <a:pt x="160187" y="33373"/>
                  </a:cubicBezTo>
                  <a:cubicBezTo>
                    <a:pt x="162674" y="35860"/>
                    <a:pt x="166861" y="35598"/>
                    <a:pt x="170198" y="36710"/>
                  </a:cubicBezTo>
                  <a:cubicBezTo>
                    <a:pt x="194027" y="28768"/>
                    <a:pt x="186319" y="24182"/>
                    <a:pt x="196896" y="40047"/>
                  </a:cubicBezTo>
                  <a:cubicBezTo>
                    <a:pt x="201346" y="38935"/>
                    <a:pt x="205681" y="36254"/>
                    <a:pt x="210245" y="36710"/>
                  </a:cubicBezTo>
                  <a:cubicBezTo>
                    <a:pt x="217245" y="37410"/>
                    <a:pt x="230268" y="43384"/>
                    <a:pt x="230268" y="43384"/>
                  </a:cubicBezTo>
                  <a:cubicBezTo>
                    <a:pt x="232493" y="41159"/>
                    <a:pt x="233797" y="36710"/>
                    <a:pt x="236943" y="36710"/>
                  </a:cubicBezTo>
                  <a:cubicBezTo>
                    <a:pt x="240954" y="36710"/>
                    <a:pt x="243368" y="41590"/>
                    <a:pt x="246955" y="43384"/>
                  </a:cubicBezTo>
                  <a:cubicBezTo>
                    <a:pt x="250101" y="44957"/>
                    <a:pt x="253629" y="45609"/>
                    <a:pt x="256966" y="46722"/>
                  </a:cubicBezTo>
                  <a:cubicBezTo>
                    <a:pt x="260303" y="44497"/>
                    <a:pt x="262967" y="40047"/>
                    <a:pt x="266978" y="40047"/>
                  </a:cubicBezTo>
                  <a:cubicBezTo>
                    <a:pt x="292277" y="40047"/>
                    <a:pt x="257503" y="54798"/>
                    <a:pt x="280327" y="43384"/>
                  </a:cubicBezTo>
                </a:path>
              </a:pathLst>
            </a:cu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7" name="Freeform 26"/>
            <p:cNvSpPr/>
            <p:nvPr/>
          </p:nvSpPr>
          <p:spPr>
            <a:xfrm>
              <a:off x="4575337" y="2522943"/>
              <a:ext cx="307213" cy="50676"/>
            </a:xfrm>
            <a:custGeom>
              <a:avLst/>
              <a:gdLst>
                <a:gd name="connsiteX0" fmla="*/ 0 w 307213"/>
                <a:gd name="connsiteY0" fmla="*/ 0 h 50676"/>
                <a:gd name="connsiteX1" fmla="*/ 13349 w 307213"/>
                <a:gd name="connsiteY1" fmla="*/ 6675 h 50676"/>
                <a:gd name="connsiteX2" fmla="*/ 23361 w 307213"/>
                <a:gd name="connsiteY2" fmla="*/ 3337 h 50676"/>
                <a:gd name="connsiteX3" fmla="*/ 30035 w 307213"/>
                <a:gd name="connsiteY3" fmla="*/ 10012 h 50676"/>
                <a:gd name="connsiteX4" fmla="*/ 40047 w 307213"/>
                <a:gd name="connsiteY4" fmla="*/ 13349 h 50676"/>
                <a:gd name="connsiteX5" fmla="*/ 60070 w 307213"/>
                <a:gd name="connsiteY5" fmla="*/ 16686 h 50676"/>
                <a:gd name="connsiteX6" fmla="*/ 70082 w 307213"/>
                <a:gd name="connsiteY6" fmla="*/ 13349 h 50676"/>
                <a:gd name="connsiteX7" fmla="*/ 90105 w 307213"/>
                <a:gd name="connsiteY7" fmla="*/ 13349 h 50676"/>
                <a:gd name="connsiteX8" fmla="*/ 100117 w 307213"/>
                <a:gd name="connsiteY8" fmla="*/ 16686 h 50676"/>
                <a:gd name="connsiteX9" fmla="*/ 116803 w 307213"/>
                <a:gd name="connsiteY9" fmla="*/ 20023 h 50676"/>
                <a:gd name="connsiteX10" fmla="*/ 136827 w 307213"/>
                <a:gd name="connsiteY10" fmla="*/ 26698 h 50676"/>
                <a:gd name="connsiteX11" fmla="*/ 160187 w 307213"/>
                <a:gd name="connsiteY11" fmla="*/ 30035 h 50676"/>
                <a:gd name="connsiteX12" fmla="*/ 193559 w 307213"/>
                <a:gd name="connsiteY12" fmla="*/ 36710 h 50676"/>
                <a:gd name="connsiteX13" fmla="*/ 203571 w 307213"/>
                <a:gd name="connsiteY13" fmla="*/ 40047 h 50676"/>
                <a:gd name="connsiteX14" fmla="*/ 223594 w 307213"/>
                <a:gd name="connsiteY14" fmla="*/ 43384 h 50676"/>
                <a:gd name="connsiteX15" fmla="*/ 240281 w 307213"/>
                <a:gd name="connsiteY15" fmla="*/ 46721 h 50676"/>
                <a:gd name="connsiteX16" fmla="*/ 250292 w 307213"/>
                <a:gd name="connsiteY16" fmla="*/ 50058 h 50676"/>
                <a:gd name="connsiteX17" fmla="*/ 266978 w 307213"/>
                <a:gd name="connsiteY17" fmla="*/ 50058 h 50676"/>
                <a:gd name="connsiteX18" fmla="*/ 276990 w 307213"/>
                <a:gd name="connsiteY18" fmla="*/ 46721 h 50676"/>
                <a:gd name="connsiteX19" fmla="*/ 297013 w 307213"/>
                <a:gd name="connsiteY19" fmla="*/ 46721 h 50676"/>
                <a:gd name="connsiteX20" fmla="*/ 307025 w 307213"/>
                <a:gd name="connsiteY20" fmla="*/ 50058 h 50676"/>
                <a:gd name="connsiteX21" fmla="*/ 303688 w 307213"/>
                <a:gd name="connsiteY21" fmla="*/ 50058 h 5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7213" h="50676">
                  <a:moveTo>
                    <a:pt x="0" y="0"/>
                  </a:moveTo>
                  <a:cubicBezTo>
                    <a:pt x="4450" y="2225"/>
                    <a:pt x="8424" y="5971"/>
                    <a:pt x="13349" y="6675"/>
                  </a:cubicBezTo>
                  <a:cubicBezTo>
                    <a:pt x="16832" y="7172"/>
                    <a:pt x="19911" y="2647"/>
                    <a:pt x="23361" y="3337"/>
                  </a:cubicBezTo>
                  <a:cubicBezTo>
                    <a:pt x="26446" y="3954"/>
                    <a:pt x="27337" y="8393"/>
                    <a:pt x="30035" y="10012"/>
                  </a:cubicBezTo>
                  <a:cubicBezTo>
                    <a:pt x="33051" y="11822"/>
                    <a:pt x="36710" y="12237"/>
                    <a:pt x="40047" y="13349"/>
                  </a:cubicBezTo>
                  <a:cubicBezTo>
                    <a:pt x="65213" y="4961"/>
                    <a:pt x="34193" y="12373"/>
                    <a:pt x="60070" y="16686"/>
                  </a:cubicBezTo>
                  <a:cubicBezTo>
                    <a:pt x="63540" y="17264"/>
                    <a:pt x="66745" y="14461"/>
                    <a:pt x="70082" y="13349"/>
                  </a:cubicBezTo>
                  <a:cubicBezTo>
                    <a:pt x="96782" y="22248"/>
                    <a:pt x="63407" y="13349"/>
                    <a:pt x="90105" y="13349"/>
                  </a:cubicBezTo>
                  <a:cubicBezTo>
                    <a:pt x="93623" y="13349"/>
                    <a:pt x="96780" y="15574"/>
                    <a:pt x="100117" y="16686"/>
                  </a:cubicBezTo>
                  <a:cubicBezTo>
                    <a:pt x="115090" y="31661"/>
                    <a:pt x="97308" y="17857"/>
                    <a:pt x="116803" y="20023"/>
                  </a:cubicBezTo>
                  <a:cubicBezTo>
                    <a:pt x="123796" y="20800"/>
                    <a:pt x="129862" y="25703"/>
                    <a:pt x="136827" y="26698"/>
                  </a:cubicBezTo>
                  <a:lnTo>
                    <a:pt x="160187" y="30035"/>
                  </a:lnTo>
                  <a:cubicBezTo>
                    <a:pt x="182806" y="37574"/>
                    <a:pt x="155212" y="29040"/>
                    <a:pt x="193559" y="36710"/>
                  </a:cubicBezTo>
                  <a:cubicBezTo>
                    <a:pt x="197008" y="37400"/>
                    <a:pt x="200234" y="38935"/>
                    <a:pt x="203571" y="40047"/>
                  </a:cubicBezTo>
                  <a:cubicBezTo>
                    <a:pt x="222062" y="33884"/>
                    <a:pt x="205328" y="36535"/>
                    <a:pt x="223594" y="43384"/>
                  </a:cubicBezTo>
                  <a:cubicBezTo>
                    <a:pt x="228905" y="45376"/>
                    <a:pt x="234778" y="45345"/>
                    <a:pt x="240281" y="46721"/>
                  </a:cubicBezTo>
                  <a:cubicBezTo>
                    <a:pt x="243693" y="47574"/>
                    <a:pt x="246955" y="48946"/>
                    <a:pt x="250292" y="50058"/>
                  </a:cubicBezTo>
                  <a:cubicBezTo>
                    <a:pt x="264050" y="36302"/>
                    <a:pt x="248936" y="47051"/>
                    <a:pt x="266978" y="50058"/>
                  </a:cubicBezTo>
                  <a:cubicBezTo>
                    <a:pt x="270448" y="50636"/>
                    <a:pt x="273653" y="47833"/>
                    <a:pt x="276990" y="46721"/>
                  </a:cubicBezTo>
                  <a:cubicBezTo>
                    <a:pt x="303690" y="55620"/>
                    <a:pt x="270315" y="46721"/>
                    <a:pt x="297013" y="46721"/>
                  </a:cubicBezTo>
                  <a:cubicBezTo>
                    <a:pt x="300531" y="46721"/>
                    <a:pt x="303878" y="48485"/>
                    <a:pt x="307025" y="50058"/>
                  </a:cubicBezTo>
                  <a:cubicBezTo>
                    <a:pt x="308020" y="50555"/>
                    <a:pt x="304800" y="50058"/>
                    <a:pt x="303688" y="50058"/>
                  </a:cubicBezTo>
                </a:path>
              </a:pathLst>
            </a:cu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8" name="Freeform 27"/>
            <p:cNvSpPr/>
            <p:nvPr/>
          </p:nvSpPr>
          <p:spPr>
            <a:xfrm>
              <a:off x="4515267" y="2559653"/>
              <a:ext cx="337078" cy="46721"/>
            </a:xfrm>
            <a:custGeom>
              <a:avLst/>
              <a:gdLst>
                <a:gd name="connsiteX0" fmla="*/ 0 w 337078"/>
                <a:gd name="connsiteY0" fmla="*/ 0 h 46721"/>
                <a:gd name="connsiteX1" fmla="*/ 23361 w 337078"/>
                <a:gd name="connsiteY1" fmla="*/ 3337 h 46721"/>
                <a:gd name="connsiteX2" fmla="*/ 43384 w 337078"/>
                <a:gd name="connsiteY2" fmla="*/ 10011 h 46721"/>
                <a:gd name="connsiteX3" fmla="*/ 70082 w 337078"/>
                <a:gd name="connsiteY3" fmla="*/ 10011 h 46721"/>
                <a:gd name="connsiteX4" fmla="*/ 83431 w 337078"/>
                <a:gd name="connsiteY4" fmla="*/ 6674 h 46721"/>
                <a:gd name="connsiteX5" fmla="*/ 113466 w 337078"/>
                <a:gd name="connsiteY5" fmla="*/ 10011 h 46721"/>
                <a:gd name="connsiteX6" fmla="*/ 123478 w 337078"/>
                <a:gd name="connsiteY6" fmla="*/ 13348 h 46721"/>
                <a:gd name="connsiteX7" fmla="*/ 130152 w 337078"/>
                <a:gd name="connsiteY7" fmla="*/ 20023 h 46721"/>
                <a:gd name="connsiteX8" fmla="*/ 140164 w 337078"/>
                <a:gd name="connsiteY8" fmla="*/ 16686 h 46721"/>
                <a:gd name="connsiteX9" fmla="*/ 156850 w 337078"/>
                <a:gd name="connsiteY9" fmla="*/ 20023 h 46721"/>
                <a:gd name="connsiteX10" fmla="*/ 166861 w 337078"/>
                <a:gd name="connsiteY10" fmla="*/ 23360 h 46721"/>
                <a:gd name="connsiteX11" fmla="*/ 193559 w 337078"/>
                <a:gd name="connsiteY11" fmla="*/ 26697 h 46721"/>
                <a:gd name="connsiteX12" fmla="*/ 233606 w 337078"/>
                <a:gd name="connsiteY12" fmla="*/ 36709 h 46721"/>
                <a:gd name="connsiteX13" fmla="*/ 243618 w 337078"/>
                <a:gd name="connsiteY13" fmla="*/ 40046 h 46721"/>
                <a:gd name="connsiteX14" fmla="*/ 290339 w 337078"/>
                <a:gd name="connsiteY14" fmla="*/ 46721 h 46721"/>
                <a:gd name="connsiteX15" fmla="*/ 313699 w 337078"/>
                <a:gd name="connsiteY15" fmla="*/ 43383 h 46721"/>
                <a:gd name="connsiteX16" fmla="*/ 323711 w 337078"/>
                <a:gd name="connsiteY16" fmla="*/ 46721 h 46721"/>
                <a:gd name="connsiteX17" fmla="*/ 337060 w 337078"/>
                <a:gd name="connsiteY17" fmla="*/ 46721 h 46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7078" h="46721">
                  <a:moveTo>
                    <a:pt x="0" y="0"/>
                  </a:moveTo>
                  <a:cubicBezTo>
                    <a:pt x="40304" y="20151"/>
                    <a:pt x="-8206" y="-170"/>
                    <a:pt x="23361" y="3337"/>
                  </a:cubicBezTo>
                  <a:cubicBezTo>
                    <a:pt x="30353" y="4114"/>
                    <a:pt x="43384" y="10011"/>
                    <a:pt x="43384" y="10011"/>
                  </a:cubicBezTo>
                  <a:cubicBezTo>
                    <a:pt x="66270" y="2383"/>
                    <a:pt x="37865" y="10011"/>
                    <a:pt x="70082" y="10011"/>
                  </a:cubicBezTo>
                  <a:cubicBezTo>
                    <a:pt x="74669" y="10011"/>
                    <a:pt x="78981" y="7786"/>
                    <a:pt x="83431" y="6674"/>
                  </a:cubicBezTo>
                  <a:cubicBezTo>
                    <a:pt x="106791" y="14460"/>
                    <a:pt x="96780" y="15573"/>
                    <a:pt x="113466" y="10011"/>
                  </a:cubicBezTo>
                  <a:cubicBezTo>
                    <a:pt x="116803" y="11123"/>
                    <a:pt x="120462" y="11538"/>
                    <a:pt x="123478" y="13348"/>
                  </a:cubicBezTo>
                  <a:cubicBezTo>
                    <a:pt x="126176" y="14967"/>
                    <a:pt x="127067" y="19406"/>
                    <a:pt x="130152" y="20023"/>
                  </a:cubicBezTo>
                  <a:cubicBezTo>
                    <a:pt x="133601" y="20713"/>
                    <a:pt x="136827" y="17798"/>
                    <a:pt x="140164" y="16686"/>
                  </a:cubicBezTo>
                  <a:cubicBezTo>
                    <a:pt x="145726" y="17798"/>
                    <a:pt x="151347" y="18647"/>
                    <a:pt x="156850" y="20023"/>
                  </a:cubicBezTo>
                  <a:cubicBezTo>
                    <a:pt x="160262" y="20876"/>
                    <a:pt x="163400" y="22731"/>
                    <a:pt x="166861" y="23360"/>
                  </a:cubicBezTo>
                  <a:cubicBezTo>
                    <a:pt x="175685" y="24964"/>
                    <a:pt x="184660" y="25585"/>
                    <a:pt x="193559" y="26697"/>
                  </a:cubicBezTo>
                  <a:cubicBezTo>
                    <a:pt x="234015" y="40183"/>
                    <a:pt x="193167" y="27723"/>
                    <a:pt x="233606" y="36709"/>
                  </a:cubicBezTo>
                  <a:cubicBezTo>
                    <a:pt x="237040" y="37472"/>
                    <a:pt x="240154" y="39435"/>
                    <a:pt x="243618" y="40046"/>
                  </a:cubicBezTo>
                  <a:cubicBezTo>
                    <a:pt x="259110" y="42780"/>
                    <a:pt x="290339" y="46721"/>
                    <a:pt x="290339" y="46721"/>
                  </a:cubicBezTo>
                  <a:cubicBezTo>
                    <a:pt x="298126" y="45608"/>
                    <a:pt x="305833" y="43383"/>
                    <a:pt x="313699" y="43383"/>
                  </a:cubicBezTo>
                  <a:cubicBezTo>
                    <a:pt x="317217" y="43383"/>
                    <a:pt x="320193" y="46721"/>
                    <a:pt x="323711" y="46721"/>
                  </a:cubicBezTo>
                  <a:cubicBezTo>
                    <a:pt x="338139" y="46721"/>
                    <a:pt x="337060" y="37921"/>
                    <a:pt x="337060" y="46721"/>
                  </a:cubicBezTo>
                </a:path>
              </a:pathLst>
            </a:cu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 name="Freeform 28"/>
            <p:cNvSpPr/>
            <p:nvPr/>
          </p:nvSpPr>
          <p:spPr>
            <a:xfrm>
              <a:off x="4438511" y="2606332"/>
              <a:ext cx="390455" cy="36751"/>
            </a:xfrm>
            <a:custGeom>
              <a:avLst/>
              <a:gdLst>
                <a:gd name="connsiteX0" fmla="*/ 0 w 390455"/>
                <a:gd name="connsiteY0" fmla="*/ 42 h 36751"/>
                <a:gd name="connsiteX1" fmla="*/ 66744 w 390455"/>
                <a:gd name="connsiteY1" fmla="*/ 3379 h 36751"/>
                <a:gd name="connsiteX2" fmla="*/ 86768 w 390455"/>
                <a:gd name="connsiteY2" fmla="*/ 42 h 36751"/>
                <a:gd name="connsiteX3" fmla="*/ 113466 w 390455"/>
                <a:gd name="connsiteY3" fmla="*/ 6716 h 36751"/>
                <a:gd name="connsiteX4" fmla="*/ 130152 w 390455"/>
                <a:gd name="connsiteY4" fmla="*/ 3379 h 36751"/>
                <a:gd name="connsiteX5" fmla="*/ 163524 w 390455"/>
                <a:gd name="connsiteY5" fmla="*/ 10053 h 36751"/>
                <a:gd name="connsiteX6" fmla="*/ 180210 w 390455"/>
                <a:gd name="connsiteY6" fmla="*/ 6716 h 36751"/>
                <a:gd name="connsiteX7" fmla="*/ 203571 w 390455"/>
                <a:gd name="connsiteY7" fmla="*/ 13391 h 36751"/>
                <a:gd name="connsiteX8" fmla="*/ 236943 w 390455"/>
                <a:gd name="connsiteY8" fmla="*/ 16728 h 36751"/>
                <a:gd name="connsiteX9" fmla="*/ 260304 w 390455"/>
                <a:gd name="connsiteY9" fmla="*/ 16728 h 36751"/>
                <a:gd name="connsiteX10" fmla="*/ 283664 w 390455"/>
                <a:gd name="connsiteY10" fmla="*/ 23402 h 36751"/>
                <a:gd name="connsiteX11" fmla="*/ 310362 w 390455"/>
                <a:gd name="connsiteY11" fmla="*/ 26740 h 36751"/>
                <a:gd name="connsiteX12" fmla="*/ 367095 w 390455"/>
                <a:gd name="connsiteY12" fmla="*/ 33414 h 36751"/>
                <a:gd name="connsiteX13" fmla="*/ 377107 w 390455"/>
                <a:gd name="connsiteY13" fmla="*/ 30077 h 36751"/>
                <a:gd name="connsiteX14" fmla="*/ 390455 w 390455"/>
                <a:gd name="connsiteY14" fmla="*/ 36751 h 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0455" h="36751">
                  <a:moveTo>
                    <a:pt x="0" y="42"/>
                  </a:moveTo>
                  <a:cubicBezTo>
                    <a:pt x="22248" y="1154"/>
                    <a:pt x="44468" y="3379"/>
                    <a:pt x="66744" y="3379"/>
                  </a:cubicBezTo>
                  <a:cubicBezTo>
                    <a:pt x="73511" y="3379"/>
                    <a:pt x="80018" y="-440"/>
                    <a:pt x="86768" y="42"/>
                  </a:cubicBezTo>
                  <a:cubicBezTo>
                    <a:pt x="95918" y="696"/>
                    <a:pt x="113466" y="6716"/>
                    <a:pt x="113466" y="6716"/>
                  </a:cubicBezTo>
                  <a:cubicBezTo>
                    <a:pt x="119028" y="5604"/>
                    <a:pt x="124480" y="3379"/>
                    <a:pt x="130152" y="3379"/>
                  </a:cubicBezTo>
                  <a:cubicBezTo>
                    <a:pt x="145490" y="3379"/>
                    <a:pt x="151195" y="5944"/>
                    <a:pt x="163524" y="10053"/>
                  </a:cubicBezTo>
                  <a:cubicBezTo>
                    <a:pt x="169086" y="8941"/>
                    <a:pt x="174538" y="6716"/>
                    <a:pt x="180210" y="6716"/>
                  </a:cubicBezTo>
                  <a:cubicBezTo>
                    <a:pt x="191590" y="6716"/>
                    <a:pt x="193336" y="11816"/>
                    <a:pt x="203571" y="13391"/>
                  </a:cubicBezTo>
                  <a:cubicBezTo>
                    <a:pt x="214620" y="15091"/>
                    <a:pt x="225819" y="15616"/>
                    <a:pt x="236943" y="16728"/>
                  </a:cubicBezTo>
                  <a:cubicBezTo>
                    <a:pt x="260948" y="24729"/>
                    <a:pt x="230971" y="16728"/>
                    <a:pt x="260304" y="16728"/>
                  </a:cubicBezTo>
                  <a:cubicBezTo>
                    <a:pt x="269625" y="16728"/>
                    <a:pt x="275008" y="21828"/>
                    <a:pt x="283664" y="23402"/>
                  </a:cubicBezTo>
                  <a:cubicBezTo>
                    <a:pt x="292488" y="25007"/>
                    <a:pt x="301455" y="25692"/>
                    <a:pt x="310362" y="26740"/>
                  </a:cubicBezTo>
                  <a:cubicBezTo>
                    <a:pt x="384109" y="35417"/>
                    <a:pt x="299419" y="24955"/>
                    <a:pt x="367095" y="33414"/>
                  </a:cubicBezTo>
                  <a:cubicBezTo>
                    <a:pt x="370432" y="32302"/>
                    <a:pt x="373589" y="30077"/>
                    <a:pt x="377107" y="30077"/>
                  </a:cubicBezTo>
                  <a:cubicBezTo>
                    <a:pt x="384776" y="30077"/>
                    <a:pt x="386346" y="32642"/>
                    <a:pt x="390455" y="36751"/>
                  </a:cubicBezTo>
                </a:path>
              </a:pathLst>
            </a:cu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30" name="Group 29"/>
            <p:cNvGrpSpPr/>
            <p:nvPr/>
          </p:nvGrpSpPr>
          <p:grpSpPr>
            <a:xfrm rot="400139">
              <a:off x="5660342" y="2788281"/>
              <a:ext cx="652686" cy="159698"/>
              <a:chOff x="7061517" y="3385746"/>
              <a:chExt cx="707950" cy="206178"/>
            </a:xfrm>
          </p:grpSpPr>
          <p:cxnSp>
            <p:nvCxnSpPr>
              <p:cNvPr id="67" name="Straight Connector 66"/>
              <p:cNvCxnSpPr/>
              <p:nvPr/>
            </p:nvCxnSpPr>
            <p:spPr>
              <a:xfrm>
                <a:off x="7163127" y="3385746"/>
                <a:ext cx="60634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7137528" y="3446587"/>
                <a:ext cx="60634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112235" y="3510269"/>
                <a:ext cx="60634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7061517" y="3591924"/>
                <a:ext cx="60634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rot="400139">
              <a:off x="5995246" y="3357082"/>
              <a:ext cx="600482" cy="159698"/>
              <a:chOff x="7061517" y="3385746"/>
              <a:chExt cx="707950" cy="206178"/>
            </a:xfrm>
          </p:grpSpPr>
          <p:cxnSp>
            <p:nvCxnSpPr>
              <p:cNvPr id="63" name="Straight Connector 62"/>
              <p:cNvCxnSpPr/>
              <p:nvPr/>
            </p:nvCxnSpPr>
            <p:spPr>
              <a:xfrm>
                <a:off x="7163127" y="3385746"/>
                <a:ext cx="60634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7137528" y="3446587"/>
                <a:ext cx="60634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7112235" y="3510269"/>
                <a:ext cx="60634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7061517" y="3591924"/>
                <a:ext cx="60634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rot="561856">
              <a:off x="3925197" y="2868463"/>
              <a:ext cx="755441" cy="121717"/>
              <a:chOff x="6803841" y="3570197"/>
              <a:chExt cx="819407" cy="157144"/>
            </a:xfrm>
          </p:grpSpPr>
          <p:cxnSp>
            <p:nvCxnSpPr>
              <p:cNvPr id="59" name="Straight Connector 58"/>
              <p:cNvCxnSpPr/>
              <p:nvPr/>
            </p:nvCxnSpPr>
            <p:spPr>
              <a:xfrm>
                <a:off x="6956273" y="3570197"/>
                <a:ext cx="666975"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875282" y="3620795"/>
                <a:ext cx="73367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866874" y="3669645"/>
                <a:ext cx="733672"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803841" y="3727341"/>
                <a:ext cx="733672"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rot="561856">
              <a:off x="4134261" y="2726371"/>
              <a:ext cx="681008" cy="121717"/>
              <a:chOff x="6803841" y="3570197"/>
              <a:chExt cx="819407" cy="157144"/>
            </a:xfrm>
          </p:grpSpPr>
          <p:cxnSp>
            <p:nvCxnSpPr>
              <p:cNvPr id="55" name="Straight Connector 54"/>
              <p:cNvCxnSpPr/>
              <p:nvPr/>
            </p:nvCxnSpPr>
            <p:spPr>
              <a:xfrm>
                <a:off x="6956273" y="3570197"/>
                <a:ext cx="666975"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875282" y="3620795"/>
                <a:ext cx="73367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866874" y="3669645"/>
                <a:ext cx="733672"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803841" y="3727341"/>
                <a:ext cx="733672"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rot="388582">
              <a:off x="4902897" y="2825693"/>
              <a:ext cx="605112" cy="89813"/>
              <a:chOff x="7061517" y="3385746"/>
              <a:chExt cx="707950" cy="206178"/>
            </a:xfrm>
          </p:grpSpPr>
          <p:cxnSp>
            <p:nvCxnSpPr>
              <p:cNvPr id="51" name="Straight Connector 50"/>
              <p:cNvCxnSpPr/>
              <p:nvPr/>
            </p:nvCxnSpPr>
            <p:spPr>
              <a:xfrm>
                <a:off x="7163127" y="3385746"/>
                <a:ext cx="606340"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137528" y="3446587"/>
                <a:ext cx="606340"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112235" y="3510269"/>
                <a:ext cx="606340"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061517" y="3591924"/>
                <a:ext cx="606340"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rot="400139">
              <a:off x="5009540" y="2707280"/>
              <a:ext cx="605112" cy="89813"/>
              <a:chOff x="7061517" y="3385746"/>
              <a:chExt cx="707950" cy="206178"/>
            </a:xfrm>
          </p:grpSpPr>
          <p:cxnSp>
            <p:nvCxnSpPr>
              <p:cNvPr id="47" name="Straight Connector 46"/>
              <p:cNvCxnSpPr/>
              <p:nvPr/>
            </p:nvCxnSpPr>
            <p:spPr>
              <a:xfrm>
                <a:off x="7163127" y="3385746"/>
                <a:ext cx="606340"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137528" y="3446587"/>
                <a:ext cx="606340"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112235" y="3510269"/>
                <a:ext cx="606340"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061517" y="3591924"/>
                <a:ext cx="606340"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6" name="Straight Connector 35"/>
            <p:cNvCxnSpPr/>
            <p:nvPr/>
          </p:nvCxnSpPr>
          <p:spPr>
            <a:xfrm>
              <a:off x="4763256" y="2991473"/>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4540280" y="3015658"/>
              <a:ext cx="439671" cy="254951"/>
              <a:chOff x="3654425" y="2238375"/>
              <a:chExt cx="439671" cy="254951"/>
            </a:xfrm>
          </p:grpSpPr>
          <p:cxnSp>
            <p:nvCxnSpPr>
              <p:cNvPr id="43" name="Straight Connector 42"/>
              <p:cNvCxnSpPr/>
              <p:nvPr/>
            </p:nvCxnSpPr>
            <p:spPr>
              <a:xfrm flipH="1">
                <a:off x="3654425" y="2238375"/>
                <a:ext cx="288925" cy="218084"/>
              </a:xfrm>
              <a:prstGeom prst="line">
                <a:avLst/>
              </a:prstGeom>
              <a:ln w="127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3752454" y="2247947"/>
                <a:ext cx="232698" cy="217400"/>
              </a:xfrm>
              <a:prstGeom prst="line">
                <a:avLst/>
              </a:prstGeom>
              <a:ln w="127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3834574" y="2272124"/>
                <a:ext cx="180802" cy="208211"/>
              </a:xfrm>
              <a:prstGeom prst="line">
                <a:avLst/>
              </a:prstGeom>
              <a:ln w="127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3909035" y="2270758"/>
                <a:ext cx="185061" cy="222568"/>
              </a:xfrm>
              <a:prstGeom prst="line">
                <a:avLst/>
              </a:prstGeom>
              <a:ln w="127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4877813" y="3055763"/>
              <a:ext cx="388587" cy="278686"/>
              <a:chOff x="3630664" y="2209405"/>
              <a:chExt cx="490849" cy="278686"/>
            </a:xfrm>
          </p:grpSpPr>
          <p:cxnSp>
            <p:nvCxnSpPr>
              <p:cNvPr id="39" name="Straight Connector 38"/>
              <p:cNvCxnSpPr/>
              <p:nvPr/>
            </p:nvCxnSpPr>
            <p:spPr>
              <a:xfrm flipH="1">
                <a:off x="3630664" y="2209405"/>
                <a:ext cx="217297" cy="215653"/>
              </a:xfrm>
              <a:prstGeom prst="line">
                <a:avLst/>
              </a:prstGeom>
              <a:ln w="127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3725792" y="2229147"/>
                <a:ext cx="206368" cy="226386"/>
              </a:xfrm>
              <a:prstGeom prst="line">
                <a:avLst/>
              </a:prstGeom>
              <a:ln w="127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3804514" y="2229367"/>
                <a:ext cx="249432" cy="233888"/>
              </a:xfrm>
              <a:prstGeom prst="line">
                <a:avLst/>
              </a:prstGeom>
              <a:ln w="127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904730" y="2243619"/>
                <a:ext cx="216783" cy="244472"/>
              </a:xfrm>
              <a:prstGeom prst="line">
                <a:avLst/>
              </a:prstGeom>
              <a:ln w="127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87" name="Group 86"/>
          <p:cNvGrpSpPr/>
          <p:nvPr/>
        </p:nvGrpSpPr>
        <p:grpSpPr>
          <a:xfrm>
            <a:off x="4838826" y="3276100"/>
            <a:ext cx="522598" cy="355126"/>
            <a:chOff x="6620901" y="4195483"/>
            <a:chExt cx="2619076" cy="1856649"/>
          </a:xfrm>
        </p:grpSpPr>
        <p:sp>
          <p:nvSpPr>
            <p:cNvPr id="88" name="Freeform 87"/>
            <p:cNvSpPr/>
            <p:nvPr/>
          </p:nvSpPr>
          <p:spPr>
            <a:xfrm>
              <a:off x="6657789" y="4195483"/>
              <a:ext cx="2581835" cy="1356659"/>
            </a:xfrm>
            <a:custGeom>
              <a:avLst/>
              <a:gdLst>
                <a:gd name="connsiteX0" fmla="*/ 1272988 w 2480671"/>
                <a:gd name="connsiteY0" fmla="*/ 454212 h 1356659"/>
                <a:gd name="connsiteX1" fmla="*/ 1272988 w 2480671"/>
                <a:gd name="connsiteY1" fmla="*/ 454212 h 1356659"/>
                <a:gd name="connsiteX2" fmla="*/ 1990165 w 2480671"/>
                <a:gd name="connsiteY2" fmla="*/ 424330 h 1356659"/>
                <a:gd name="connsiteX3" fmla="*/ 2008094 w 2480671"/>
                <a:gd name="connsiteY3" fmla="*/ 155389 h 1356659"/>
                <a:gd name="connsiteX4" fmla="*/ 2037976 w 2480671"/>
                <a:gd name="connsiteY4" fmla="*/ 149412 h 1356659"/>
                <a:gd name="connsiteX5" fmla="*/ 2043953 w 2480671"/>
                <a:gd name="connsiteY5" fmla="*/ 155389 h 1356659"/>
                <a:gd name="connsiteX6" fmla="*/ 2049929 w 2480671"/>
                <a:gd name="connsiteY6" fmla="*/ 71718 h 1356659"/>
                <a:gd name="connsiteX7" fmla="*/ 2061882 w 2480671"/>
                <a:gd name="connsiteY7" fmla="*/ 35859 h 1356659"/>
                <a:gd name="connsiteX8" fmla="*/ 2097741 w 2480671"/>
                <a:gd name="connsiteY8" fmla="*/ 11953 h 1356659"/>
                <a:gd name="connsiteX9" fmla="*/ 2115671 w 2480671"/>
                <a:gd name="connsiteY9" fmla="*/ 0 h 1356659"/>
                <a:gd name="connsiteX10" fmla="*/ 2163482 w 2480671"/>
                <a:gd name="connsiteY10" fmla="*/ 5977 h 1356659"/>
                <a:gd name="connsiteX11" fmla="*/ 2193365 w 2480671"/>
                <a:gd name="connsiteY11" fmla="*/ 11953 h 1356659"/>
                <a:gd name="connsiteX12" fmla="*/ 2187388 w 2480671"/>
                <a:gd name="connsiteY12" fmla="*/ 29883 h 1356659"/>
                <a:gd name="connsiteX13" fmla="*/ 2181412 w 2480671"/>
                <a:gd name="connsiteY13" fmla="*/ 71718 h 1356659"/>
                <a:gd name="connsiteX14" fmla="*/ 2181412 w 2480671"/>
                <a:gd name="connsiteY14" fmla="*/ 71718 h 1356659"/>
                <a:gd name="connsiteX15" fmla="*/ 2109694 w 2480671"/>
                <a:gd name="connsiteY15" fmla="*/ 95624 h 1356659"/>
                <a:gd name="connsiteX16" fmla="*/ 2103718 w 2480671"/>
                <a:gd name="connsiteY16" fmla="*/ 125506 h 1356659"/>
                <a:gd name="connsiteX17" fmla="*/ 2109694 w 2480671"/>
                <a:gd name="connsiteY17" fmla="*/ 143436 h 1356659"/>
                <a:gd name="connsiteX18" fmla="*/ 2145553 w 2480671"/>
                <a:gd name="connsiteY18" fmla="*/ 149412 h 1356659"/>
                <a:gd name="connsiteX19" fmla="*/ 2127624 w 2480671"/>
                <a:gd name="connsiteY19" fmla="*/ 436283 h 1356659"/>
                <a:gd name="connsiteX20" fmla="*/ 2378635 w 2480671"/>
                <a:gd name="connsiteY20" fmla="*/ 436283 h 1356659"/>
                <a:gd name="connsiteX21" fmla="*/ 2426447 w 2480671"/>
                <a:gd name="connsiteY21" fmla="*/ 460189 h 1356659"/>
                <a:gd name="connsiteX22" fmla="*/ 2462306 w 2480671"/>
                <a:gd name="connsiteY22" fmla="*/ 484095 h 1356659"/>
                <a:gd name="connsiteX23" fmla="*/ 2480235 w 2480671"/>
                <a:gd name="connsiteY23" fmla="*/ 519953 h 1356659"/>
                <a:gd name="connsiteX24" fmla="*/ 2480235 w 2480671"/>
                <a:gd name="connsiteY24" fmla="*/ 537883 h 1356659"/>
                <a:gd name="connsiteX25" fmla="*/ 2468282 w 2480671"/>
                <a:gd name="connsiteY25" fmla="*/ 1231153 h 1356659"/>
                <a:gd name="connsiteX26" fmla="*/ 2456329 w 2480671"/>
                <a:gd name="connsiteY26" fmla="*/ 1231153 h 1356659"/>
                <a:gd name="connsiteX27" fmla="*/ 2414494 w 2480671"/>
                <a:gd name="connsiteY27" fmla="*/ 1261036 h 1356659"/>
                <a:gd name="connsiteX28" fmla="*/ 2372659 w 2480671"/>
                <a:gd name="connsiteY28" fmla="*/ 1249083 h 1356659"/>
                <a:gd name="connsiteX29" fmla="*/ 2336800 w 2480671"/>
                <a:gd name="connsiteY29" fmla="*/ 1255059 h 1356659"/>
                <a:gd name="connsiteX30" fmla="*/ 2342776 w 2480671"/>
                <a:gd name="connsiteY30" fmla="*/ 1255059 h 1356659"/>
                <a:gd name="connsiteX31" fmla="*/ 2342776 w 2480671"/>
                <a:gd name="connsiteY31" fmla="*/ 1356659 h 1356659"/>
                <a:gd name="connsiteX32" fmla="*/ 2193365 w 2480671"/>
                <a:gd name="connsiteY32" fmla="*/ 1350683 h 1356659"/>
                <a:gd name="connsiteX33" fmla="*/ 2211294 w 2480671"/>
                <a:gd name="connsiteY33" fmla="*/ 1296895 h 1356659"/>
                <a:gd name="connsiteX34" fmla="*/ 1189318 w 2480671"/>
                <a:gd name="connsiteY34" fmla="*/ 1278965 h 1356659"/>
                <a:gd name="connsiteX35" fmla="*/ 1165412 w 2480671"/>
                <a:gd name="connsiteY35" fmla="*/ 1278965 h 1356659"/>
                <a:gd name="connsiteX36" fmla="*/ 1159435 w 2480671"/>
                <a:gd name="connsiteY36" fmla="*/ 1021977 h 1356659"/>
                <a:gd name="connsiteX37" fmla="*/ 1039906 w 2480671"/>
                <a:gd name="connsiteY37" fmla="*/ 1016000 h 1356659"/>
                <a:gd name="connsiteX38" fmla="*/ 1027953 w 2480671"/>
                <a:gd name="connsiteY38" fmla="*/ 1016000 h 1356659"/>
                <a:gd name="connsiteX39" fmla="*/ 1010024 w 2480671"/>
                <a:gd name="connsiteY39" fmla="*/ 968189 h 1356659"/>
                <a:gd name="connsiteX40" fmla="*/ 1004047 w 2480671"/>
                <a:gd name="connsiteY40" fmla="*/ 950259 h 1356659"/>
                <a:gd name="connsiteX41" fmla="*/ 974165 w 2480671"/>
                <a:gd name="connsiteY41" fmla="*/ 914400 h 1356659"/>
                <a:gd name="connsiteX42" fmla="*/ 962212 w 2480671"/>
                <a:gd name="connsiteY42" fmla="*/ 896471 h 1356659"/>
                <a:gd name="connsiteX43" fmla="*/ 926353 w 2480671"/>
                <a:gd name="connsiteY43" fmla="*/ 872565 h 1356659"/>
                <a:gd name="connsiteX44" fmla="*/ 890494 w 2480671"/>
                <a:gd name="connsiteY44" fmla="*/ 848659 h 1356659"/>
                <a:gd name="connsiteX45" fmla="*/ 872565 w 2480671"/>
                <a:gd name="connsiteY45" fmla="*/ 842683 h 1356659"/>
                <a:gd name="connsiteX46" fmla="*/ 836706 w 2480671"/>
                <a:gd name="connsiteY46" fmla="*/ 818777 h 1356659"/>
                <a:gd name="connsiteX47" fmla="*/ 818776 w 2480671"/>
                <a:gd name="connsiteY47" fmla="*/ 812800 h 1356659"/>
                <a:gd name="connsiteX48" fmla="*/ 800847 w 2480671"/>
                <a:gd name="connsiteY48" fmla="*/ 800847 h 1356659"/>
                <a:gd name="connsiteX49" fmla="*/ 764988 w 2480671"/>
                <a:gd name="connsiteY49" fmla="*/ 788895 h 1356659"/>
                <a:gd name="connsiteX50" fmla="*/ 747059 w 2480671"/>
                <a:gd name="connsiteY50" fmla="*/ 776942 h 1356659"/>
                <a:gd name="connsiteX51" fmla="*/ 729129 w 2480671"/>
                <a:gd name="connsiteY51" fmla="*/ 770965 h 1356659"/>
                <a:gd name="connsiteX52" fmla="*/ 651435 w 2480671"/>
                <a:gd name="connsiteY52" fmla="*/ 759012 h 1356659"/>
                <a:gd name="connsiteX53" fmla="*/ 579718 w 2480671"/>
                <a:gd name="connsiteY53" fmla="*/ 753036 h 1356659"/>
                <a:gd name="connsiteX54" fmla="*/ 525929 w 2480671"/>
                <a:gd name="connsiteY54" fmla="*/ 759012 h 1356659"/>
                <a:gd name="connsiteX55" fmla="*/ 430306 w 2480671"/>
                <a:gd name="connsiteY55" fmla="*/ 770965 h 1356659"/>
                <a:gd name="connsiteX56" fmla="*/ 394447 w 2480671"/>
                <a:gd name="connsiteY56" fmla="*/ 782918 h 1356659"/>
                <a:gd name="connsiteX57" fmla="*/ 376518 w 2480671"/>
                <a:gd name="connsiteY57" fmla="*/ 788895 h 1356659"/>
                <a:gd name="connsiteX58" fmla="*/ 340659 w 2480671"/>
                <a:gd name="connsiteY58" fmla="*/ 806824 h 1356659"/>
                <a:gd name="connsiteX59" fmla="*/ 304800 w 2480671"/>
                <a:gd name="connsiteY59" fmla="*/ 830730 h 1356659"/>
                <a:gd name="connsiteX60" fmla="*/ 286871 w 2480671"/>
                <a:gd name="connsiteY60" fmla="*/ 842683 h 1356659"/>
                <a:gd name="connsiteX61" fmla="*/ 268941 w 2480671"/>
                <a:gd name="connsiteY61" fmla="*/ 878542 h 1356659"/>
                <a:gd name="connsiteX62" fmla="*/ 0 w 2480671"/>
                <a:gd name="connsiteY62" fmla="*/ 824753 h 1356659"/>
                <a:gd name="connsiteX63" fmla="*/ 17929 w 2480671"/>
                <a:gd name="connsiteY63" fmla="*/ 830730 h 1356659"/>
                <a:gd name="connsiteX64" fmla="*/ 59765 w 2480671"/>
                <a:gd name="connsiteY64" fmla="*/ 764989 h 1356659"/>
                <a:gd name="connsiteX65" fmla="*/ 113553 w 2480671"/>
                <a:gd name="connsiteY65" fmla="*/ 729130 h 1356659"/>
                <a:gd name="connsiteX66" fmla="*/ 131482 w 2480671"/>
                <a:gd name="connsiteY66" fmla="*/ 717177 h 1356659"/>
                <a:gd name="connsiteX67" fmla="*/ 173318 w 2480671"/>
                <a:gd name="connsiteY67" fmla="*/ 705224 h 1356659"/>
                <a:gd name="connsiteX68" fmla="*/ 161365 w 2480671"/>
                <a:gd name="connsiteY68" fmla="*/ 717177 h 1356659"/>
                <a:gd name="connsiteX69" fmla="*/ 137459 w 2480671"/>
                <a:gd name="connsiteY69" fmla="*/ 669365 h 1356659"/>
                <a:gd name="connsiteX70" fmla="*/ 125506 w 2480671"/>
                <a:gd name="connsiteY70" fmla="*/ 651436 h 1356659"/>
                <a:gd name="connsiteX71" fmla="*/ 107576 w 2480671"/>
                <a:gd name="connsiteY71" fmla="*/ 639483 h 1356659"/>
                <a:gd name="connsiteX72" fmla="*/ 125506 w 2480671"/>
                <a:gd name="connsiteY72" fmla="*/ 657412 h 1356659"/>
                <a:gd name="connsiteX73" fmla="*/ 143435 w 2480671"/>
                <a:gd name="connsiteY73" fmla="*/ 609600 h 1356659"/>
                <a:gd name="connsiteX74" fmla="*/ 215153 w 2480671"/>
                <a:gd name="connsiteY74" fmla="*/ 549836 h 1356659"/>
                <a:gd name="connsiteX75" fmla="*/ 233082 w 2480671"/>
                <a:gd name="connsiteY75" fmla="*/ 537883 h 1356659"/>
                <a:gd name="connsiteX76" fmla="*/ 256988 w 2480671"/>
                <a:gd name="connsiteY76" fmla="*/ 513977 h 1356659"/>
                <a:gd name="connsiteX77" fmla="*/ 400424 w 2480671"/>
                <a:gd name="connsiteY77" fmla="*/ 513977 h 1356659"/>
                <a:gd name="connsiteX78" fmla="*/ 400424 w 2480671"/>
                <a:gd name="connsiteY78" fmla="*/ 519953 h 1356659"/>
                <a:gd name="connsiteX79" fmla="*/ 334682 w 2480671"/>
                <a:gd name="connsiteY79" fmla="*/ 484095 h 1356659"/>
                <a:gd name="connsiteX80" fmla="*/ 310776 w 2480671"/>
                <a:gd name="connsiteY80" fmla="*/ 448236 h 1356659"/>
                <a:gd name="connsiteX81" fmla="*/ 298824 w 2480671"/>
                <a:gd name="connsiteY81" fmla="*/ 430306 h 1356659"/>
                <a:gd name="connsiteX82" fmla="*/ 310776 w 2480671"/>
                <a:gd name="connsiteY82" fmla="*/ 412377 h 1356659"/>
                <a:gd name="connsiteX83" fmla="*/ 376518 w 2480671"/>
                <a:gd name="connsiteY83" fmla="*/ 424330 h 1356659"/>
                <a:gd name="connsiteX84" fmla="*/ 394447 w 2480671"/>
                <a:gd name="connsiteY84" fmla="*/ 430306 h 1356659"/>
                <a:gd name="connsiteX85" fmla="*/ 418353 w 2480671"/>
                <a:gd name="connsiteY85" fmla="*/ 436283 h 1356659"/>
                <a:gd name="connsiteX86" fmla="*/ 454212 w 2480671"/>
                <a:gd name="connsiteY86" fmla="*/ 448236 h 1356659"/>
                <a:gd name="connsiteX87" fmla="*/ 555812 w 2480671"/>
                <a:gd name="connsiteY87" fmla="*/ 466165 h 1356659"/>
                <a:gd name="connsiteX88" fmla="*/ 705224 w 2480671"/>
                <a:gd name="connsiteY88" fmla="*/ 460189 h 1356659"/>
                <a:gd name="connsiteX89" fmla="*/ 770965 w 2480671"/>
                <a:gd name="connsiteY89" fmla="*/ 448236 h 1356659"/>
                <a:gd name="connsiteX90" fmla="*/ 800847 w 2480671"/>
                <a:gd name="connsiteY90" fmla="*/ 454212 h 1356659"/>
                <a:gd name="connsiteX91" fmla="*/ 764988 w 2480671"/>
                <a:gd name="connsiteY91" fmla="*/ 478118 h 1356659"/>
                <a:gd name="connsiteX92" fmla="*/ 747059 w 2480671"/>
                <a:gd name="connsiteY92" fmla="*/ 496047 h 1356659"/>
                <a:gd name="connsiteX93" fmla="*/ 711200 w 2480671"/>
                <a:gd name="connsiteY93" fmla="*/ 508000 h 1356659"/>
                <a:gd name="connsiteX94" fmla="*/ 675341 w 2480671"/>
                <a:gd name="connsiteY94" fmla="*/ 519953 h 1356659"/>
                <a:gd name="connsiteX95" fmla="*/ 657412 w 2480671"/>
                <a:gd name="connsiteY95" fmla="*/ 525930 h 1356659"/>
                <a:gd name="connsiteX96" fmla="*/ 639482 w 2480671"/>
                <a:gd name="connsiteY96" fmla="*/ 531906 h 1356659"/>
                <a:gd name="connsiteX97" fmla="*/ 627529 w 2480671"/>
                <a:gd name="connsiteY97" fmla="*/ 549836 h 1356659"/>
                <a:gd name="connsiteX98" fmla="*/ 699247 w 2480671"/>
                <a:gd name="connsiteY98" fmla="*/ 561789 h 1356659"/>
                <a:gd name="connsiteX99" fmla="*/ 759012 w 2480671"/>
                <a:gd name="connsiteY99" fmla="*/ 579718 h 1356659"/>
                <a:gd name="connsiteX100" fmla="*/ 776941 w 2480671"/>
                <a:gd name="connsiteY100" fmla="*/ 585695 h 1356659"/>
                <a:gd name="connsiteX101" fmla="*/ 794871 w 2480671"/>
                <a:gd name="connsiteY101" fmla="*/ 597647 h 1356659"/>
                <a:gd name="connsiteX102" fmla="*/ 830729 w 2480671"/>
                <a:gd name="connsiteY102" fmla="*/ 609600 h 1356659"/>
                <a:gd name="connsiteX103" fmla="*/ 866588 w 2480671"/>
                <a:gd name="connsiteY103" fmla="*/ 633506 h 1356659"/>
                <a:gd name="connsiteX104" fmla="*/ 884518 w 2480671"/>
                <a:gd name="connsiteY104" fmla="*/ 645459 h 1356659"/>
                <a:gd name="connsiteX105" fmla="*/ 908424 w 2480671"/>
                <a:gd name="connsiteY105" fmla="*/ 681318 h 1356659"/>
                <a:gd name="connsiteX106" fmla="*/ 920376 w 2480671"/>
                <a:gd name="connsiteY106" fmla="*/ 699247 h 1356659"/>
                <a:gd name="connsiteX107" fmla="*/ 938306 w 2480671"/>
                <a:gd name="connsiteY107" fmla="*/ 753036 h 1356659"/>
                <a:gd name="connsiteX108" fmla="*/ 950259 w 2480671"/>
                <a:gd name="connsiteY108" fmla="*/ 788895 h 1356659"/>
                <a:gd name="connsiteX109" fmla="*/ 956235 w 2480671"/>
                <a:gd name="connsiteY109" fmla="*/ 806824 h 1356659"/>
                <a:gd name="connsiteX110" fmla="*/ 944282 w 2480671"/>
                <a:gd name="connsiteY110" fmla="*/ 788895 h 1356659"/>
                <a:gd name="connsiteX111" fmla="*/ 986118 w 2480671"/>
                <a:gd name="connsiteY111" fmla="*/ 860612 h 1356659"/>
                <a:gd name="connsiteX112" fmla="*/ 1087718 w 2480671"/>
                <a:gd name="connsiteY112" fmla="*/ 860612 h 1356659"/>
                <a:gd name="connsiteX113" fmla="*/ 1063812 w 2480671"/>
                <a:gd name="connsiteY113" fmla="*/ 657412 h 1356659"/>
                <a:gd name="connsiteX114" fmla="*/ 1081741 w 2480671"/>
                <a:gd name="connsiteY114" fmla="*/ 609600 h 1356659"/>
                <a:gd name="connsiteX115" fmla="*/ 1099671 w 2480671"/>
                <a:gd name="connsiteY115" fmla="*/ 603624 h 1356659"/>
                <a:gd name="connsiteX116" fmla="*/ 1117600 w 2480671"/>
                <a:gd name="connsiteY116" fmla="*/ 621553 h 1356659"/>
                <a:gd name="connsiteX117" fmla="*/ 1123576 w 2480671"/>
                <a:gd name="connsiteY117" fmla="*/ 675342 h 1356659"/>
                <a:gd name="connsiteX118" fmla="*/ 1105647 w 2480671"/>
                <a:gd name="connsiteY118" fmla="*/ 681318 h 1356659"/>
                <a:gd name="connsiteX119" fmla="*/ 1093694 w 2480671"/>
                <a:gd name="connsiteY119" fmla="*/ 675342 h 1356659"/>
                <a:gd name="connsiteX120" fmla="*/ 1111624 w 2480671"/>
                <a:gd name="connsiteY120" fmla="*/ 860612 h 1356659"/>
                <a:gd name="connsiteX121" fmla="*/ 1165412 w 2480671"/>
                <a:gd name="connsiteY121" fmla="*/ 866589 h 1356659"/>
                <a:gd name="connsiteX122" fmla="*/ 1243106 w 2480671"/>
                <a:gd name="connsiteY122" fmla="*/ 860612 h 1356659"/>
                <a:gd name="connsiteX123" fmla="*/ 1249082 w 2480671"/>
                <a:gd name="connsiteY123" fmla="*/ 615577 h 1356659"/>
                <a:gd name="connsiteX124" fmla="*/ 1099671 w 2480671"/>
                <a:gd name="connsiteY124" fmla="*/ 454212 h 1356659"/>
                <a:gd name="connsiteX125" fmla="*/ 986118 w 2480671"/>
                <a:gd name="connsiteY125" fmla="*/ 502024 h 1356659"/>
                <a:gd name="connsiteX126" fmla="*/ 968188 w 2480671"/>
                <a:gd name="connsiteY126" fmla="*/ 502024 h 1356659"/>
                <a:gd name="connsiteX127" fmla="*/ 938306 w 2480671"/>
                <a:gd name="connsiteY127" fmla="*/ 460189 h 1356659"/>
                <a:gd name="connsiteX128" fmla="*/ 950259 w 2480671"/>
                <a:gd name="connsiteY128" fmla="*/ 442259 h 1356659"/>
                <a:gd name="connsiteX129" fmla="*/ 992094 w 2480671"/>
                <a:gd name="connsiteY129" fmla="*/ 448236 h 1356659"/>
                <a:gd name="connsiteX130" fmla="*/ 998071 w 2480671"/>
                <a:gd name="connsiteY130" fmla="*/ 448236 h 1356659"/>
                <a:gd name="connsiteX131" fmla="*/ 1195294 w 2480671"/>
                <a:gd name="connsiteY131" fmla="*/ 256989 h 1356659"/>
                <a:gd name="connsiteX132" fmla="*/ 1243106 w 2480671"/>
                <a:gd name="connsiteY132" fmla="*/ 239059 h 1356659"/>
                <a:gd name="connsiteX133" fmla="*/ 1249082 w 2480671"/>
                <a:gd name="connsiteY133" fmla="*/ 280895 h 1356659"/>
                <a:gd name="connsiteX134" fmla="*/ 1153459 w 2480671"/>
                <a:gd name="connsiteY134" fmla="*/ 394447 h 1356659"/>
                <a:gd name="connsiteX135" fmla="*/ 1272988 w 2480671"/>
                <a:gd name="connsiteY135" fmla="*/ 454212 h 13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480671" h="1356659">
                  <a:moveTo>
                    <a:pt x="1272988" y="454212"/>
                  </a:moveTo>
                  <a:lnTo>
                    <a:pt x="1272988" y="454212"/>
                  </a:lnTo>
                  <a:lnTo>
                    <a:pt x="1990165" y="424330"/>
                  </a:lnTo>
                  <a:lnTo>
                    <a:pt x="2008094" y="155389"/>
                  </a:lnTo>
                  <a:lnTo>
                    <a:pt x="2037976" y="149412"/>
                  </a:lnTo>
                  <a:lnTo>
                    <a:pt x="2043953" y="155389"/>
                  </a:lnTo>
                  <a:cubicBezTo>
                    <a:pt x="2045945" y="127499"/>
                    <a:pt x="2045781" y="99370"/>
                    <a:pt x="2049929" y="71718"/>
                  </a:cubicBezTo>
                  <a:cubicBezTo>
                    <a:pt x="2051798" y="59258"/>
                    <a:pt x="2051399" y="42848"/>
                    <a:pt x="2061882" y="35859"/>
                  </a:cubicBezTo>
                  <a:lnTo>
                    <a:pt x="2097741" y="11953"/>
                  </a:lnTo>
                  <a:lnTo>
                    <a:pt x="2115671" y="0"/>
                  </a:lnTo>
                  <a:cubicBezTo>
                    <a:pt x="2131608" y="1992"/>
                    <a:pt x="2147608" y="3535"/>
                    <a:pt x="2163482" y="5977"/>
                  </a:cubicBezTo>
                  <a:cubicBezTo>
                    <a:pt x="2173522" y="7522"/>
                    <a:pt x="2186182" y="4770"/>
                    <a:pt x="2193365" y="11953"/>
                  </a:cubicBezTo>
                  <a:cubicBezTo>
                    <a:pt x="2197820" y="16408"/>
                    <a:pt x="2189380" y="23906"/>
                    <a:pt x="2187388" y="29883"/>
                  </a:cubicBezTo>
                  <a:lnTo>
                    <a:pt x="2181412" y="71718"/>
                  </a:lnTo>
                  <a:lnTo>
                    <a:pt x="2181412" y="71718"/>
                  </a:lnTo>
                  <a:cubicBezTo>
                    <a:pt x="2143717" y="75488"/>
                    <a:pt x="2122271" y="62085"/>
                    <a:pt x="2109694" y="95624"/>
                  </a:cubicBezTo>
                  <a:cubicBezTo>
                    <a:pt x="2106127" y="105135"/>
                    <a:pt x="2105710" y="115545"/>
                    <a:pt x="2103718" y="125506"/>
                  </a:cubicBezTo>
                  <a:cubicBezTo>
                    <a:pt x="2110475" y="159296"/>
                    <a:pt x="2109694" y="165547"/>
                    <a:pt x="2109694" y="143436"/>
                  </a:cubicBezTo>
                  <a:lnTo>
                    <a:pt x="2145553" y="149412"/>
                  </a:lnTo>
                  <a:lnTo>
                    <a:pt x="2127624" y="436283"/>
                  </a:lnTo>
                  <a:lnTo>
                    <a:pt x="2378635" y="436283"/>
                  </a:lnTo>
                  <a:cubicBezTo>
                    <a:pt x="2394572" y="444252"/>
                    <a:pt x="2410976" y="451349"/>
                    <a:pt x="2426447" y="460189"/>
                  </a:cubicBezTo>
                  <a:cubicBezTo>
                    <a:pt x="2438920" y="467316"/>
                    <a:pt x="2462306" y="484095"/>
                    <a:pt x="2462306" y="484095"/>
                  </a:cubicBezTo>
                  <a:cubicBezTo>
                    <a:pt x="2471485" y="497862"/>
                    <a:pt x="2477486" y="503457"/>
                    <a:pt x="2480235" y="519953"/>
                  </a:cubicBezTo>
                  <a:cubicBezTo>
                    <a:pt x="2481217" y="525848"/>
                    <a:pt x="2480235" y="531906"/>
                    <a:pt x="2480235" y="537883"/>
                  </a:cubicBezTo>
                  <a:lnTo>
                    <a:pt x="2468282" y="1231153"/>
                  </a:lnTo>
                  <a:lnTo>
                    <a:pt x="2456329" y="1231153"/>
                  </a:lnTo>
                  <a:cubicBezTo>
                    <a:pt x="2442384" y="1241114"/>
                    <a:pt x="2430599" y="1255179"/>
                    <a:pt x="2414494" y="1261036"/>
                  </a:cubicBezTo>
                  <a:cubicBezTo>
                    <a:pt x="2410907" y="1262341"/>
                    <a:pt x="2378110" y="1250900"/>
                    <a:pt x="2372659" y="1249083"/>
                  </a:cubicBezTo>
                  <a:cubicBezTo>
                    <a:pt x="2340823" y="1255450"/>
                    <a:pt x="2352934" y="1255059"/>
                    <a:pt x="2336800" y="1255059"/>
                  </a:cubicBezTo>
                  <a:lnTo>
                    <a:pt x="2342776" y="1255059"/>
                  </a:lnTo>
                  <a:lnTo>
                    <a:pt x="2342776" y="1356659"/>
                  </a:lnTo>
                  <a:lnTo>
                    <a:pt x="2193365" y="1350683"/>
                  </a:lnTo>
                  <a:lnTo>
                    <a:pt x="2211294" y="1296895"/>
                  </a:lnTo>
                  <a:lnTo>
                    <a:pt x="1189318" y="1278965"/>
                  </a:lnTo>
                  <a:lnTo>
                    <a:pt x="1165412" y="1278965"/>
                  </a:lnTo>
                  <a:lnTo>
                    <a:pt x="1159435" y="1021977"/>
                  </a:lnTo>
                  <a:lnTo>
                    <a:pt x="1039906" y="1016000"/>
                  </a:lnTo>
                  <a:lnTo>
                    <a:pt x="1027953" y="1016000"/>
                  </a:lnTo>
                  <a:cubicBezTo>
                    <a:pt x="1021977" y="1000063"/>
                    <a:pt x="1015841" y="984185"/>
                    <a:pt x="1010024" y="968189"/>
                  </a:cubicBezTo>
                  <a:cubicBezTo>
                    <a:pt x="1007871" y="962268"/>
                    <a:pt x="1006865" y="955894"/>
                    <a:pt x="1004047" y="950259"/>
                  </a:cubicBezTo>
                  <a:cubicBezTo>
                    <a:pt x="992919" y="928004"/>
                    <a:pt x="990685" y="934224"/>
                    <a:pt x="974165" y="914400"/>
                  </a:cubicBezTo>
                  <a:cubicBezTo>
                    <a:pt x="969567" y="908882"/>
                    <a:pt x="967618" y="901201"/>
                    <a:pt x="962212" y="896471"/>
                  </a:cubicBezTo>
                  <a:cubicBezTo>
                    <a:pt x="951401" y="887011"/>
                    <a:pt x="938306" y="880534"/>
                    <a:pt x="926353" y="872565"/>
                  </a:cubicBezTo>
                  <a:lnTo>
                    <a:pt x="890494" y="848659"/>
                  </a:lnTo>
                  <a:lnTo>
                    <a:pt x="872565" y="842683"/>
                  </a:lnTo>
                  <a:cubicBezTo>
                    <a:pt x="860612" y="834714"/>
                    <a:pt x="850334" y="823320"/>
                    <a:pt x="836706" y="818777"/>
                  </a:cubicBezTo>
                  <a:cubicBezTo>
                    <a:pt x="830729" y="816785"/>
                    <a:pt x="824411" y="815618"/>
                    <a:pt x="818776" y="812800"/>
                  </a:cubicBezTo>
                  <a:cubicBezTo>
                    <a:pt x="812352" y="809588"/>
                    <a:pt x="807411" y="803764"/>
                    <a:pt x="800847" y="800847"/>
                  </a:cubicBezTo>
                  <a:cubicBezTo>
                    <a:pt x="789333" y="795730"/>
                    <a:pt x="764988" y="788895"/>
                    <a:pt x="764988" y="788895"/>
                  </a:cubicBezTo>
                  <a:cubicBezTo>
                    <a:pt x="759012" y="784911"/>
                    <a:pt x="753483" y="780154"/>
                    <a:pt x="747059" y="776942"/>
                  </a:cubicBezTo>
                  <a:cubicBezTo>
                    <a:pt x="741424" y="774124"/>
                    <a:pt x="735187" y="772696"/>
                    <a:pt x="729129" y="770965"/>
                  </a:cubicBezTo>
                  <a:cubicBezTo>
                    <a:pt x="697841" y="762025"/>
                    <a:pt x="691164" y="762796"/>
                    <a:pt x="651435" y="759012"/>
                  </a:cubicBezTo>
                  <a:cubicBezTo>
                    <a:pt x="627555" y="756738"/>
                    <a:pt x="603624" y="755028"/>
                    <a:pt x="579718" y="753036"/>
                  </a:cubicBezTo>
                  <a:lnTo>
                    <a:pt x="525929" y="759012"/>
                  </a:lnTo>
                  <a:cubicBezTo>
                    <a:pt x="493024" y="762302"/>
                    <a:pt x="461936" y="762339"/>
                    <a:pt x="430306" y="770965"/>
                  </a:cubicBezTo>
                  <a:cubicBezTo>
                    <a:pt x="418150" y="774280"/>
                    <a:pt x="406400" y="778934"/>
                    <a:pt x="394447" y="782918"/>
                  </a:cubicBezTo>
                  <a:cubicBezTo>
                    <a:pt x="388471" y="784910"/>
                    <a:pt x="381760" y="785401"/>
                    <a:pt x="376518" y="788895"/>
                  </a:cubicBezTo>
                  <a:cubicBezTo>
                    <a:pt x="296883" y="841979"/>
                    <a:pt x="414923" y="765565"/>
                    <a:pt x="340659" y="806824"/>
                  </a:cubicBezTo>
                  <a:cubicBezTo>
                    <a:pt x="328101" y="813801"/>
                    <a:pt x="316753" y="822761"/>
                    <a:pt x="304800" y="830730"/>
                  </a:cubicBezTo>
                  <a:lnTo>
                    <a:pt x="286871" y="842683"/>
                  </a:lnTo>
                  <a:cubicBezTo>
                    <a:pt x="261860" y="880199"/>
                    <a:pt x="248599" y="878542"/>
                    <a:pt x="268941" y="878542"/>
                  </a:cubicBezTo>
                  <a:lnTo>
                    <a:pt x="0" y="824753"/>
                  </a:lnTo>
                  <a:lnTo>
                    <a:pt x="17929" y="830730"/>
                  </a:lnTo>
                  <a:cubicBezTo>
                    <a:pt x="31874" y="808816"/>
                    <a:pt x="38153" y="779397"/>
                    <a:pt x="59765" y="764989"/>
                  </a:cubicBezTo>
                  <a:lnTo>
                    <a:pt x="113553" y="729130"/>
                  </a:lnTo>
                  <a:cubicBezTo>
                    <a:pt x="119529" y="725146"/>
                    <a:pt x="124668" y="719448"/>
                    <a:pt x="131482" y="717177"/>
                  </a:cubicBezTo>
                  <a:cubicBezTo>
                    <a:pt x="157204" y="708602"/>
                    <a:pt x="143300" y="712728"/>
                    <a:pt x="173318" y="705224"/>
                  </a:cubicBezTo>
                  <a:lnTo>
                    <a:pt x="161365" y="717177"/>
                  </a:lnTo>
                  <a:cubicBezTo>
                    <a:pt x="153396" y="701240"/>
                    <a:pt x="145991" y="685008"/>
                    <a:pt x="137459" y="669365"/>
                  </a:cubicBezTo>
                  <a:cubicBezTo>
                    <a:pt x="134020" y="663059"/>
                    <a:pt x="131115" y="655923"/>
                    <a:pt x="125506" y="651436"/>
                  </a:cubicBezTo>
                  <a:cubicBezTo>
                    <a:pt x="105686" y="635580"/>
                    <a:pt x="107576" y="654683"/>
                    <a:pt x="107576" y="639483"/>
                  </a:cubicBezTo>
                  <a:lnTo>
                    <a:pt x="125506" y="657412"/>
                  </a:lnTo>
                  <a:cubicBezTo>
                    <a:pt x="131482" y="641475"/>
                    <a:pt x="134231" y="623918"/>
                    <a:pt x="143435" y="609600"/>
                  </a:cubicBezTo>
                  <a:cubicBezTo>
                    <a:pt x="160690" y="582758"/>
                    <a:pt x="189672" y="566823"/>
                    <a:pt x="215153" y="549836"/>
                  </a:cubicBezTo>
                  <a:cubicBezTo>
                    <a:pt x="221129" y="545852"/>
                    <a:pt x="228003" y="542962"/>
                    <a:pt x="233082" y="537883"/>
                  </a:cubicBezTo>
                  <a:lnTo>
                    <a:pt x="256988" y="513977"/>
                  </a:lnTo>
                  <a:lnTo>
                    <a:pt x="400424" y="513977"/>
                  </a:lnTo>
                  <a:lnTo>
                    <a:pt x="400424" y="519953"/>
                  </a:lnTo>
                  <a:cubicBezTo>
                    <a:pt x="363633" y="506157"/>
                    <a:pt x="355246" y="510534"/>
                    <a:pt x="334682" y="484095"/>
                  </a:cubicBezTo>
                  <a:cubicBezTo>
                    <a:pt x="325862" y="472755"/>
                    <a:pt x="318744" y="460189"/>
                    <a:pt x="310776" y="448236"/>
                  </a:cubicBezTo>
                  <a:lnTo>
                    <a:pt x="298824" y="430306"/>
                  </a:lnTo>
                  <a:cubicBezTo>
                    <a:pt x="302808" y="424330"/>
                    <a:pt x="303808" y="414119"/>
                    <a:pt x="310776" y="412377"/>
                  </a:cubicBezTo>
                  <a:cubicBezTo>
                    <a:pt x="313443" y="411710"/>
                    <a:pt x="370977" y="422945"/>
                    <a:pt x="376518" y="424330"/>
                  </a:cubicBezTo>
                  <a:cubicBezTo>
                    <a:pt x="382629" y="425858"/>
                    <a:pt x="388390" y="428575"/>
                    <a:pt x="394447" y="430306"/>
                  </a:cubicBezTo>
                  <a:cubicBezTo>
                    <a:pt x="402345" y="432563"/>
                    <a:pt x="410485" y="433923"/>
                    <a:pt x="418353" y="436283"/>
                  </a:cubicBezTo>
                  <a:cubicBezTo>
                    <a:pt x="430421" y="439904"/>
                    <a:pt x="441784" y="446165"/>
                    <a:pt x="454212" y="448236"/>
                  </a:cubicBezTo>
                  <a:cubicBezTo>
                    <a:pt x="535949" y="461859"/>
                    <a:pt x="502164" y="455437"/>
                    <a:pt x="555812" y="466165"/>
                  </a:cubicBezTo>
                  <a:cubicBezTo>
                    <a:pt x="605616" y="464173"/>
                    <a:pt x="655471" y="463204"/>
                    <a:pt x="705224" y="460189"/>
                  </a:cubicBezTo>
                  <a:cubicBezTo>
                    <a:pt x="746517" y="457686"/>
                    <a:pt x="742807" y="457621"/>
                    <a:pt x="770965" y="448236"/>
                  </a:cubicBezTo>
                  <a:cubicBezTo>
                    <a:pt x="780926" y="450228"/>
                    <a:pt x="796304" y="445126"/>
                    <a:pt x="800847" y="454212"/>
                  </a:cubicBezTo>
                  <a:cubicBezTo>
                    <a:pt x="807243" y="467005"/>
                    <a:pt x="769485" y="476619"/>
                    <a:pt x="764988" y="478118"/>
                  </a:cubicBezTo>
                  <a:cubicBezTo>
                    <a:pt x="759012" y="484094"/>
                    <a:pt x="754447" y="491942"/>
                    <a:pt x="747059" y="496047"/>
                  </a:cubicBezTo>
                  <a:cubicBezTo>
                    <a:pt x="736045" y="502166"/>
                    <a:pt x="723153" y="504016"/>
                    <a:pt x="711200" y="508000"/>
                  </a:cubicBezTo>
                  <a:lnTo>
                    <a:pt x="675341" y="519953"/>
                  </a:lnTo>
                  <a:lnTo>
                    <a:pt x="657412" y="525930"/>
                  </a:lnTo>
                  <a:lnTo>
                    <a:pt x="639482" y="531906"/>
                  </a:lnTo>
                  <a:cubicBezTo>
                    <a:pt x="635498" y="537883"/>
                    <a:pt x="621104" y="546624"/>
                    <a:pt x="627529" y="549836"/>
                  </a:cubicBezTo>
                  <a:cubicBezTo>
                    <a:pt x="649206" y="560675"/>
                    <a:pt x="675735" y="555911"/>
                    <a:pt x="699247" y="561789"/>
                  </a:cubicBezTo>
                  <a:cubicBezTo>
                    <a:pt x="735372" y="570820"/>
                    <a:pt x="715367" y="565169"/>
                    <a:pt x="759012" y="579718"/>
                  </a:cubicBezTo>
                  <a:cubicBezTo>
                    <a:pt x="764988" y="581710"/>
                    <a:pt x="771699" y="582201"/>
                    <a:pt x="776941" y="585695"/>
                  </a:cubicBezTo>
                  <a:cubicBezTo>
                    <a:pt x="782918" y="589679"/>
                    <a:pt x="788307" y="594730"/>
                    <a:pt x="794871" y="597647"/>
                  </a:cubicBezTo>
                  <a:cubicBezTo>
                    <a:pt x="806384" y="602764"/>
                    <a:pt x="830729" y="609600"/>
                    <a:pt x="830729" y="609600"/>
                  </a:cubicBezTo>
                  <a:lnTo>
                    <a:pt x="866588" y="633506"/>
                  </a:lnTo>
                  <a:lnTo>
                    <a:pt x="884518" y="645459"/>
                  </a:lnTo>
                  <a:lnTo>
                    <a:pt x="908424" y="681318"/>
                  </a:lnTo>
                  <a:cubicBezTo>
                    <a:pt x="912408" y="687294"/>
                    <a:pt x="918105" y="692433"/>
                    <a:pt x="920376" y="699247"/>
                  </a:cubicBezTo>
                  <a:lnTo>
                    <a:pt x="938306" y="753036"/>
                  </a:lnTo>
                  <a:lnTo>
                    <a:pt x="950259" y="788895"/>
                  </a:lnTo>
                  <a:cubicBezTo>
                    <a:pt x="952251" y="794871"/>
                    <a:pt x="959729" y="812066"/>
                    <a:pt x="956235" y="806824"/>
                  </a:cubicBezTo>
                  <a:lnTo>
                    <a:pt x="944282" y="788895"/>
                  </a:lnTo>
                  <a:lnTo>
                    <a:pt x="986118" y="860612"/>
                  </a:lnTo>
                  <a:lnTo>
                    <a:pt x="1087718" y="860612"/>
                  </a:lnTo>
                  <a:lnTo>
                    <a:pt x="1063812" y="657412"/>
                  </a:lnTo>
                  <a:cubicBezTo>
                    <a:pt x="1069788" y="641475"/>
                    <a:pt x="1072299" y="623762"/>
                    <a:pt x="1081741" y="609600"/>
                  </a:cubicBezTo>
                  <a:cubicBezTo>
                    <a:pt x="1085236" y="604358"/>
                    <a:pt x="1093694" y="601632"/>
                    <a:pt x="1099671" y="603624"/>
                  </a:cubicBezTo>
                  <a:cubicBezTo>
                    <a:pt x="1107689" y="606297"/>
                    <a:pt x="1111624" y="615577"/>
                    <a:pt x="1117600" y="621553"/>
                  </a:cubicBezTo>
                  <a:cubicBezTo>
                    <a:pt x="1121585" y="633508"/>
                    <a:pt x="1138518" y="660400"/>
                    <a:pt x="1123576" y="675342"/>
                  </a:cubicBezTo>
                  <a:cubicBezTo>
                    <a:pt x="1119122" y="679796"/>
                    <a:pt x="1111947" y="681318"/>
                    <a:pt x="1105647" y="681318"/>
                  </a:cubicBezTo>
                  <a:cubicBezTo>
                    <a:pt x="1101192" y="681318"/>
                    <a:pt x="1097678" y="677334"/>
                    <a:pt x="1093694" y="675342"/>
                  </a:cubicBezTo>
                  <a:lnTo>
                    <a:pt x="1111624" y="860612"/>
                  </a:lnTo>
                  <a:cubicBezTo>
                    <a:pt x="1129553" y="862604"/>
                    <a:pt x="1147372" y="866589"/>
                    <a:pt x="1165412" y="866589"/>
                  </a:cubicBezTo>
                  <a:cubicBezTo>
                    <a:pt x="1191387" y="866589"/>
                    <a:pt x="1243106" y="860612"/>
                    <a:pt x="1243106" y="860612"/>
                  </a:cubicBezTo>
                  <a:lnTo>
                    <a:pt x="1249082" y="615577"/>
                  </a:lnTo>
                  <a:lnTo>
                    <a:pt x="1099671" y="454212"/>
                  </a:lnTo>
                  <a:lnTo>
                    <a:pt x="986118" y="502024"/>
                  </a:lnTo>
                  <a:lnTo>
                    <a:pt x="968188" y="502024"/>
                  </a:lnTo>
                  <a:cubicBezTo>
                    <a:pt x="958227" y="488079"/>
                    <a:pt x="943230" y="476603"/>
                    <a:pt x="938306" y="460189"/>
                  </a:cubicBezTo>
                  <a:cubicBezTo>
                    <a:pt x="936242" y="453309"/>
                    <a:pt x="943247" y="443817"/>
                    <a:pt x="950259" y="442259"/>
                  </a:cubicBezTo>
                  <a:cubicBezTo>
                    <a:pt x="964010" y="439203"/>
                    <a:pt x="978116" y="446489"/>
                    <a:pt x="992094" y="448236"/>
                  </a:cubicBezTo>
                  <a:cubicBezTo>
                    <a:pt x="994071" y="448483"/>
                    <a:pt x="996079" y="448236"/>
                    <a:pt x="998071" y="448236"/>
                  </a:cubicBezTo>
                  <a:lnTo>
                    <a:pt x="1195294" y="256989"/>
                  </a:lnTo>
                  <a:cubicBezTo>
                    <a:pt x="1211231" y="251012"/>
                    <a:pt x="1226803" y="234168"/>
                    <a:pt x="1243106" y="239059"/>
                  </a:cubicBezTo>
                  <a:cubicBezTo>
                    <a:pt x="1282626" y="250915"/>
                    <a:pt x="1258003" y="271974"/>
                    <a:pt x="1249082" y="280895"/>
                  </a:cubicBezTo>
                  <a:lnTo>
                    <a:pt x="1153459" y="394447"/>
                  </a:lnTo>
                  <a:lnTo>
                    <a:pt x="1272988" y="454212"/>
                  </a:lnTo>
                  <a:close/>
                </a:path>
              </a:pathLst>
            </a:cu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9" name="Oval 88"/>
            <p:cNvSpPr/>
            <p:nvPr/>
          </p:nvSpPr>
          <p:spPr>
            <a:xfrm>
              <a:off x="6620901" y="4897718"/>
              <a:ext cx="1196344" cy="1154273"/>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0" name="Oval 89"/>
            <p:cNvSpPr/>
            <p:nvPr/>
          </p:nvSpPr>
          <p:spPr>
            <a:xfrm>
              <a:off x="6851519" y="5092903"/>
              <a:ext cx="756528" cy="764039"/>
            </a:xfrm>
            <a:prstGeom prst="ellipse">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1" name="Oval 90"/>
            <p:cNvSpPr/>
            <p:nvPr/>
          </p:nvSpPr>
          <p:spPr>
            <a:xfrm>
              <a:off x="8575025" y="5397525"/>
              <a:ext cx="664952" cy="654607"/>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2" name="Oval 91"/>
            <p:cNvSpPr/>
            <p:nvPr/>
          </p:nvSpPr>
          <p:spPr>
            <a:xfrm>
              <a:off x="8701742" y="5522259"/>
              <a:ext cx="415472" cy="407358"/>
            </a:xfrm>
            <a:prstGeom prst="ellipse">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pic>
        <p:nvPicPr>
          <p:cNvPr id="1066" name="Picture 42" descr="mage result for electricity pylon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99595" y="2755875"/>
            <a:ext cx="268619" cy="330744"/>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mage result for soil erosion ic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46172" y="1836674"/>
            <a:ext cx="499810" cy="499810"/>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descr="mage result for wetland 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63227" y="4507579"/>
            <a:ext cx="386474" cy="386474"/>
          </a:xfrm>
          <a:prstGeom prst="rect">
            <a:avLst/>
          </a:prstGeom>
          <a:noFill/>
          <a:extLst>
            <a:ext uri="{909E8E84-426E-40DD-AFC4-6F175D3DCCD1}">
              <a14:hiddenFill xmlns:a14="http://schemas.microsoft.com/office/drawing/2010/main">
                <a:solidFill>
                  <a:srgbClr val="FFFFFF"/>
                </a:solidFill>
              </a14:hiddenFill>
            </a:ext>
          </a:extLst>
        </p:spPr>
      </p:pic>
      <p:sp>
        <p:nvSpPr>
          <p:cNvPr id="7" name="Pentagon 6"/>
          <p:cNvSpPr/>
          <p:nvPr/>
        </p:nvSpPr>
        <p:spPr>
          <a:xfrm flipH="1">
            <a:off x="3717382" y="4681923"/>
            <a:ext cx="857634" cy="155734"/>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2">
                    <a:lumMod val="10000"/>
                  </a:schemeClr>
                </a:solidFill>
              </a:rPr>
              <a:t>Wetlands</a:t>
            </a:r>
          </a:p>
        </p:txBody>
      </p:sp>
      <p:sp>
        <p:nvSpPr>
          <p:cNvPr id="101" name="Pentagon 100"/>
          <p:cNvSpPr/>
          <p:nvPr/>
        </p:nvSpPr>
        <p:spPr>
          <a:xfrm flipH="1">
            <a:off x="4671246" y="3952800"/>
            <a:ext cx="970980" cy="177517"/>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2">
                    <a:lumMod val="10000"/>
                  </a:schemeClr>
                </a:solidFill>
              </a:rPr>
              <a:t>Aquaculture</a:t>
            </a:r>
          </a:p>
        </p:txBody>
      </p:sp>
      <p:sp>
        <p:nvSpPr>
          <p:cNvPr id="102" name="Pentagon 101"/>
          <p:cNvSpPr/>
          <p:nvPr/>
        </p:nvSpPr>
        <p:spPr>
          <a:xfrm flipH="1">
            <a:off x="5959245" y="3563776"/>
            <a:ext cx="1535460" cy="193130"/>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2">
                    <a:lumMod val="10000"/>
                  </a:schemeClr>
                </a:solidFill>
              </a:rPr>
              <a:t>Irrigation structures</a:t>
            </a:r>
          </a:p>
        </p:txBody>
      </p:sp>
      <p:sp>
        <p:nvSpPr>
          <p:cNvPr id="103" name="Pentagon 102"/>
          <p:cNvSpPr/>
          <p:nvPr/>
        </p:nvSpPr>
        <p:spPr>
          <a:xfrm flipH="1">
            <a:off x="7766817" y="1477845"/>
            <a:ext cx="1134404" cy="18689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2">
                    <a:lumMod val="10000"/>
                  </a:schemeClr>
                </a:solidFill>
              </a:rPr>
              <a:t>Mining runoff</a:t>
            </a:r>
          </a:p>
        </p:txBody>
      </p:sp>
      <p:sp>
        <p:nvSpPr>
          <p:cNvPr id="104" name="Pentagon 103"/>
          <p:cNvSpPr/>
          <p:nvPr/>
        </p:nvSpPr>
        <p:spPr>
          <a:xfrm>
            <a:off x="4256180" y="2091062"/>
            <a:ext cx="924931" cy="159980"/>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2">
                    <a:lumMod val="10000"/>
                  </a:schemeClr>
                </a:solidFill>
              </a:rPr>
              <a:t>Soil erosion</a:t>
            </a:r>
          </a:p>
        </p:txBody>
      </p:sp>
      <p:sp>
        <p:nvSpPr>
          <p:cNvPr id="105" name="Pentagon 104"/>
          <p:cNvSpPr/>
          <p:nvPr/>
        </p:nvSpPr>
        <p:spPr>
          <a:xfrm>
            <a:off x="4947850" y="1646086"/>
            <a:ext cx="1135771" cy="181092"/>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2">
                    <a:lumMod val="10000"/>
                  </a:schemeClr>
                </a:solidFill>
              </a:rPr>
              <a:t>Deforestation</a:t>
            </a:r>
          </a:p>
        </p:txBody>
      </p:sp>
      <p:sp>
        <p:nvSpPr>
          <p:cNvPr id="106" name="Pentagon 105"/>
          <p:cNvSpPr/>
          <p:nvPr/>
        </p:nvSpPr>
        <p:spPr>
          <a:xfrm>
            <a:off x="1347168" y="3520566"/>
            <a:ext cx="2416672" cy="180112"/>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2">
                    <a:lumMod val="10000"/>
                  </a:schemeClr>
                </a:solidFill>
              </a:rPr>
              <a:t>Agriculture, water, land use &amp; runoff</a:t>
            </a:r>
          </a:p>
        </p:txBody>
      </p:sp>
      <p:grpSp>
        <p:nvGrpSpPr>
          <p:cNvPr id="9" name="Group 8"/>
          <p:cNvGrpSpPr/>
          <p:nvPr/>
        </p:nvGrpSpPr>
        <p:grpSpPr>
          <a:xfrm>
            <a:off x="3931793" y="2526788"/>
            <a:ext cx="1090076" cy="732354"/>
            <a:chOff x="5496036" y="2195015"/>
            <a:chExt cx="1606131" cy="1138030"/>
          </a:xfrm>
        </p:grpSpPr>
        <p:pic>
          <p:nvPicPr>
            <p:cNvPr id="1048" name="Picture 24" descr="50x550 Buildings Silhouette Vector Ic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96036" y="2195015"/>
              <a:ext cx="1138030" cy="1138030"/>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mage result for wastewater icon"/>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b="17802"/>
            <a:stretch/>
          </p:blipFill>
          <p:spPr bwMode="auto">
            <a:xfrm flipH="1">
              <a:off x="6433608" y="2760692"/>
              <a:ext cx="668559" cy="36202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5755923" y="3102702"/>
            <a:ext cx="1259548" cy="381141"/>
            <a:chOff x="7713076" y="2995357"/>
            <a:chExt cx="2011501" cy="597143"/>
          </a:xfrm>
        </p:grpSpPr>
        <p:pic>
          <p:nvPicPr>
            <p:cNvPr id="1044" name="Picture 20" descr="https://cognigen-cellular.com/images/industry-clipart-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096004" y="2995357"/>
              <a:ext cx="1628573" cy="597143"/>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48" descr="mage result for wastewater icon"/>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713076" y="3165791"/>
              <a:ext cx="599781" cy="315355"/>
            </a:xfrm>
            <a:prstGeom prst="rect">
              <a:avLst/>
            </a:prstGeom>
            <a:noFill/>
            <a:extLst>
              <a:ext uri="{909E8E84-426E-40DD-AFC4-6F175D3DCCD1}">
                <a14:hiddenFill xmlns:a14="http://schemas.microsoft.com/office/drawing/2010/main">
                  <a:solidFill>
                    <a:srgbClr val="FFFFFF"/>
                  </a:solidFill>
                </a14:hiddenFill>
              </a:ext>
            </a:extLst>
          </p:spPr>
        </p:pic>
      </p:grpSp>
      <p:sp>
        <p:nvSpPr>
          <p:cNvPr id="113" name="Pentagon 112"/>
          <p:cNvSpPr/>
          <p:nvPr/>
        </p:nvSpPr>
        <p:spPr>
          <a:xfrm>
            <a:off x="2053037" y="2644437"/>
            <a:ext cx="2082630" cy="18393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2">
                    <a:lumMod val="10000"/>
                  </a:schemeClr>
                </a:solidFill>
              </a:rPr>
              <a:t>Urban water demand &amp; sewage</a:t>
            </a:r>
          </a:p>
        </p:txBody>
      </p:sp>
      <p:sp>
        <p:nvSpPr>
          <p:cNvPr id="114" name="Pentagon 113"/>
          <p:cNvSpPr/>
          <p:nvPr/>
        </p:nvSpPr>
        <p:spPr>
          <a:xfrm flipH="1">
            <a:off x="6864582" y="3198723"/>
            <a:ext cx="1508006" cy="164514"/>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2">
                    <a:lumMod val="10000"/>
                  </a:schemeClr>
                </a:solidFill>
              </a:rPr>
              <a:t>Industrial wastewater</a:t>
            </a:r>
          </a:p>
        </p:txBody>
      </p:sp>
      <p:pic>
        <p:nvPicPr>
          <p:cNvPr id="1074" name="Picture 50" descr="mage result for aquaculture icon"/>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flipH="1">
            <a:off x="4243873" y="3929371"/>
            <a:ext cx="358692" cy="337425"/>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descr="mage result for dam icon"/>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flipH="1">
            <a:off x="6331998" y="2481104"/>
            <a:ext cx="388038" cy="380891"/>
          </a:xfrm>
          <a:prstGeom prst="rect">
            <a:avLst/>
          </a:prstGeom>
          <a:noFill/>
          <a:extLst>
            <a:ext uri="{909E8E84-426E-40DD-AFC4-6F175D3DCCD1}">
              <a14:hiddenFill xmlns:a14="http://schemas.microsoft.com/office/drawing/2010/main">
                <a:solidFill>
                  <a:srgbClr val="FFFFFF"/>
                </a:solidFill>
              </a14:hiddenFill>
            </a:ext>
          </a:extLst>
        </p:spPr>
      </p:pic>
      <p:sp>
        <p:nvSpPr>
          <p:cNvPr id="119" name="Pentagon 118"/>
          <p:cNvSpPr/>
          <p:nvPr/>
        </p:nvSpPr>
        <p:spPr>
          <a:xfrm flipH="1">
            <a:off x="6724549" y="2710994"/>
            <a:ext cx="2104016" cy="185900"/>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2">
                    <a:lumMod val="10000"/>
                  </a:schemeClr>
                </a:solidFill>
              </a:rPr>
              <a:t>Irrigation &amp; hydropower dams</a:t>
            </a:r>
          </a:p>
        </p:txBody>
      </p:sp>
      <p:sp>
        <p:nvSpPr>
          <p:cNvPr id="10" name="Freeform 9"/>
          <p:cNvSpPr/>
          <p:nvPr/>
        </p:nvSpPr>
        <p:spPr>
          <a:xfrm>
            <a:off x="4495327" y="3765083"/>
            <a:ext cx="856603" cy="46310"/>
          </a:xfrm>
          <a:custGeom>
            <a:avLst/>
            <a:gdLst>
              <a:gd name="connsiteX0" fmla="*/ 0 w 1084730"/>
              <a:gd name="connsiteY0" fmla="*/ 0 h 57139"/>
              <a:gd name="connsiteX1" fmla="*/ 143436 w 1084730"/>
              <a:gd name="connsiteY1" fmla="*/ 0 h 57139"/>
              <a:gd name="connsiteX2" fmla="*/ 188259 w 1084730"/>
              <a:gd name="connsiteY2" fmla="*/ 8964 h 57139"/>
              <a:gd name="connsiteX3" fmla="*/ 259977 w 1084730"/>
              <a:gd name="connsiteY3" fmla="*/ 17929 h 57139"/>
              <a:gd name="connsiteX4" fmla="*/ 322730 w 1084730"/>
              <a:gd name="connsiteY4" fmla="*/ 26894 h 57139"/>
              <a:gd name="connsiteX5" fmla="*/ 367553 w 1084730"/>
              <a:gd name="connsiteY5" fmla="*/ 35858 h 57139"/>
              <a:gd name="connsiteX6" fmla="*/ 466165 w 1084730"/>
              <a:gd name="connsiteY6" fmla="*/ 44823 h 57139"/>
              <a:gd name="connsiteX7" fmla="*/ 672353 w 1084730"/>
              <a:gd name="connsiteY7" fmla="*/ 44823 h 57139"/>
              <a:gd name="connsiteX8" fmla="*/ 726142 w 1084730"/>
              <a:gd name="connsiteY8" fmla="*/ 17929 h 57139"/>
              <a:gd name="connsiteX9" fmla="*/ 753036 w 1084730"/>
              <a:gd name="connsiteY9" fmla="*/ 8964 h 57139"/>
              <a:gd name="connsiteX10" fmla="*/ 860612 w 1084730"/>
              <a:gd name="connsiteY10" fmla="*/ 17929 h 57139"/>
              <a:gd name="connsiteX11" fmla="*/ 1004048 w 1084730"/>
              <a:gd name="connsiteY11" fmla="*/ 26894 h 57139"/>
              <a:gd name="connsiteX12" fmla="*/ 1084730 w 1084730"/>
              <a:gd name="connsiteY12" fmla="*/ 35858 h 5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4730" h="57139">
                <a:moveTo>
                  <a:pt x="0" y="0"/>
                </a:moveTo>
                <a:cubicBezTo>
                  <a:pt x="84448" y="21110"/>
                  <a:pt x="-16371" y="0"/>
                  <a:pt x="143436" y="0"/>
                </a:cubicBezTo>
                <a:cubicBezTo>
                  <a:pt x="158673" y="0"/>
                  <a:pt x="173199" y="6647"/>
                  <a:pt x="188259" y="8964"/>
                </a:cubicBezTo>
                <a:cubicBezTo>
                  <a:pt x="212071" y="12627"/>
                  <a:pt x="236096" y="14745"/>
                  <a:pt x="259977" y="17929"/>
                </a:cubicBezTo>
                <a:cubicBezTo>
                  <a:pt x="280922" y="20722"/>
                  <a:pt x="301887" y="23420"/>
                  <a:pt x="322730" y="26894"/>
                </a:cubicBezTo>
                <a:cubicBezTo>
                  <a:pt x="337760" y="29399"/>
                  <a:pt x="352434" y="33968"/>
                  <a:pt x="367553" y="35858"/>
                </a:cubicBezTo>
                <a:cubicBezTo>
                  <a:pt x="400304" y="39952"/>
                  <a:pt x="433294" y="41835"/>
                  <a:pt x="466165" y="44823"/>
                </a:cubicBezTo>
                <a:cubicBezTo>
                  <a:pt x="557101" y="63011"/>
                  <a:pt x="519509" y="59380"/>
                  <a:pt x="672353" y="44823"/>
                </a:cubicBezTo>
                <a:cubicBezTo>
                  <a:pt x="700188" y="42172"/>
                  <a:pt x="701967" y="30017"/>
                  <a:pt x="726142" y="17929"/>
                </a:cubicBezTo>
                <a:cubicBezTo>
                  <a:pt x="734594" y="13703"/>
                  <a:pt x="744071" y="11952"/>
                  <a:pt x="753036" y="8964"/>
                </a:cubicBezTo>
                <a:lnTo>
                  <a:pt x="860612" y="17929"/>
                </a:lnTo>
                <a:cubicBezTo>
                  <a:pt x="908396" y="21342"/>
                  <a:pt x="956339" y="22557"/>
                  <a:pt x="1004048" y="26894"/>
                </a:cubicBezTo>
                <a:cubicBezTo>
                  <a:pt x="1118865" y="37332"/>
                  <a:pt x="1013921" y="35858"/>
                  <a:pt x="1084730" y="35858"/>
                </a:cubicBezTo>
              </a:path>
            </a:pathLst>
          </a:custGeom>
          <a:no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Freeform 10"/>
          <p:cNvSpPr/>
          <p:nvPr/>
        </p:nvSpPr>
        <p:spPr>
          <a:xfrm>
            <a:off x="5358953" y="3603146"/>
            <a:ext cx="530952" cy="232504"/>
          </a:xfrm>
          <a:custGeom>
            <a:avLst/>
            <a:gdLst>
              <a:gd name="connsiteX0" fmla="*/ 672353 w 672353"/>
              <a:gd name="connsiteY0" fmla="*/ 0 h 286870"/>
              <a:gd name="connsiteX1" fmla="*/ 645459 w 672353"/>
              <a:gd name="connsiteY1" fmla="*/ 35859 h 286870"/>
              <a:gd name="connsiteX2" fmla="*/ 627530 w 672353"/>
              <a:gd name="connsiteY2" fmla="*/ 62753 h 286870"/>
              <a:gd name="connsiteX3" fmla="*/ 600636 w 672353"/>
              <a:gd name="connsiteY3" fmla="*/ 80682 h 286870"/>
              <a:gd name="connsiteX4" fmla="*/ 555812 w 672353"/>
              <a:gd name="connsiteY4" fmla="*/ 107576 h 286870"/>
              <a:gd name="connsiteX5" fmla="*/ 519953 w 672353"/>
              <a:gd name="connsiteY5" fmla="*/ 143435 h 286870"/>
              <a:gd name="connsiteX6" fmla="*/ 502024 w 672353"/>
              <a:gd name="connsiteY6" fmla="*/ 170329 h 286870"/>
              <a:gd name="connsiteX7" fmla="*/ 466165 w 672353"/>
              <a:gd name="connsiteY7" fmla="*/ 206188 h 286870"/>
              <a:gd name="connsiteX8" fmla="*/ 421342 w 672353"/>
              <a:gd name="connsiteY8" fmla="*/ 242047 h 286870"/>
              <a:gd name="connsiteX9" fmla="*/ 394447 w 672353"/>
              <a:gd name="connsiteY9" fmla="*/ 286870 h 286870"/>
              <a:gd name="connsiteX10" fmla="*/ 340659 w 672353"/>
              <a:gd name="connsiteY10" fmla="*/ 268941 h 286870"/>
              <a:gd name="connsiteX11" fmla="*/ 313765 w 672353"/>
              <a:gd name="connsiteY11" fmla="*/ 259976 h 286870"/>
              <a:gd name="connsiteX12" fmla="*/ 286871 w 672353"/>
              <a:gd name="connsiteY12" fmla="*/ 251011 h 286870"/>
              <a:gd name="connsiteX13" fmla="*/ 215153 w 672353"/>
              <a:gd name="connsiteY13" fmla="*/ 242047 h 286870"/>
              <a:gd name="connsiteX14" fmla="*/ 161365 w 672353"/>
              <a:gd name="connsiteY14" fmla="*/ 242047 h 286870"/>
              <a:gd name="connsiteX15" fmla="*/ 134471 w 672353"/>
              <a:gd name="connsiteY15" fmla="*/ 251011 h 286870"/>
              <a:gd name="connsiteX16" fmla="*/ 98612 w 672353"/>
              <a:gd name="connsiteY16" fmla="*/ 259976 h 286870"/>
              <a:gd name="connsiteX17" fmla="*/ 0 w 672353"/>
              <a:gd name="connsiteY17" fmla="*/ 251011 h 28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2353" h="286870">
                <a:moveTo>
                  <a:pt x="672353" y="0"/>
                </a:moveTo>
                <a:cubicBezTo>
                  <a:pt x="663388" y="11953"/>
                  <a:pt x="654143" y="23701"/>
                  <a:pt x="645459" y="35859"/>
                </a:cubicBezTo>
                <a:cubicBezTo>
                  <a:pt x="639197" y="44626"/>
                  <a:pt x="635148" y="55135"/>
                  <a:pt x="627530" y="62753"/>
                </a:cubicBezTo>
                <a:cubicBezTo>
                  <a:pt x="619912" y="70371"/>
                  <a:pt x="609049" y="73952"/>
                  <a:pt x="600636" y="80682"/>
                </a:cubicBezTo>
                <a:cubicBezTo>
                  <a:pt x="565477" y="108809"/>
                  <a:pt x="602517" y="92007"/>
                  <a:pt x="555812" y="107576"/>
                </a:cubicBezTo>
                <a:cubicBezTo>
                  <a:pt x="543859" y="119529"/>
                  <a:pt x="529330" y="129370"/>
                  <a:pt x="519953" y="143435"/>
                </a:cubicBezTo>
                <a:cubicBezTo>
                  <a:pt x="513977" y="152400"/>
                  <a:pt x="509036" y="162149"/>
                  <a:pt x="502024" y="170329"/>
                </a:cubicBezTo>
                <a:cubicBezTo>
                  <a:pt x="491023" y="183164"/>
                  <a:pt x="480230" y="196811"/>
                  <a:pt x="466165" y="206188"/>
                </a:cubicBezTo>
                <a:cubicBezTo>
                  <a:pt x="432238" y="228805"/>
                  <a:pt x="446889" y="216498"/>
                  <a:pt x="421342" y="242047"/>
                </a:cubicBezTo>
                <a:cubicBezTo>
                  <a:pt x="418876" y="249444"/>
                  <a:pt x="410855" y="286870"/>
                  <a:pt x="394447" y="286870"/>
                </a:cubicBezTo>
                <a:cubicBezTo>
                  <a:pt x="375548" y="286870"/>
                  <a:pt x="358588" y="274917"/>
                  <a:pt x="340659" y="268941"/>
                </a:cubicBezTo>
                <a:lnTo>
                  <a:pt x="313765" y="259976"/>
                </a:lnTo>
                <a:cubicBezTo>
                  <a:pt x="304800" y="256988"/>
                  <a:pt x="296248" y="252183"/>
                  <a:pt x="286871" y="251011"/>
                </a:cubicBezTo>
                <a:lnTo>
                  <a:pt x="215153" y="242047"/>
                </a:lnTo>
                <a:cubicBezTo>
                  <a:pt x="143436" y="265951"/>
                  <a:pt x="233082" y="242047"/>
                  <a:pt x="161365" y="242047"/>
                </a:cubicBezTo>
                <a:cubicBezTo>
                  <a:pt x="151915" y="242047"/>
                  <a:pt x="143557" y="248415"/>
                  <a:pt x="134471" y="251011"/>
                </a:cubicBezTo>
                <a:cubicBezTo>
                  <a:pt x="122624" y="254396"/>
                  <a:pt x="110565" y="256988"/>
                  <a:pt x="98612" y="259976"/>
                </a:cubicBezTo>
                <a:cubicBezTo>
                  <a:pt x="30086" y="248555"/>
                  <a:pt x="63001" y="251011"/>
                  <a:pt x="0" y="251011"/>
                </a:cubicBezTo>
              </a:path>
            </a:pathLst>
          </a:custGeom>
          <a:no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22" name="Picture 52" descr="mage result for canal icon"/>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600014" y="3463869"/>
            <a:ext cx="337306" cy="337306"/>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descr="mage result for barrage icon"/>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925873" y="4935819"/>
            <a:ext cx="591072" cy="309554"/>
          </a:xfrm>
          <a:prstGeom prst="rect">
            <a:avLst/>
          </a:prstGeom>
          <a:noFill/>
          <a:extLst>
            <a:ext uri="{909E8E84-426E-40DD-AFC4-6F175D3DCCD1}">
              <a14:hiddenFill xmlns:a14="http://schemas.microsoft.com/office/drawing/2010/main">
                <a:solidFill>
                  <a:srgbClr val="FFFFFF"/>
                </a:solidFill>
              </a14:hiddenFill>
            </a:ext>
          </a:extLst>
        </p:spPr>
      </p:pic>
      <p:sp>
        <p:nvSpPr>
          <p:cNvPr id="128" name="Pentagon 127"/>
          <p:cNvSpPr/>
          <p:nvPr/>
        </p:nvSpPr>
        <p:spPr>
          <a:xfrm>
            <a:off x="372166" y="5039762"/>
            <a:ext cx="1553707" cy="196316"/>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2">
                    <a:lumMod val="10000"/>
                  </a:schemeClr>
                </a:solidFill>
              </a:rPr>
              <a:t>Saltwater barrage</a:t>
            </a:r>
          </a:p>
        </p:txBody>
      </p:sp>
      <p:sp>
        <p:nvSpPr>
          <p:cNvPr id="129" name="Pentagon 128"/>
          <p:cNvSpPr/>
          <p:nvPr/>
        </p:nvSpPr>
        <p:spPr>
          <a:xfrm flipH="1">
            <a:off x="6634190" y="856650"/>
            <a:ext cx="2068784" cy="237704"/>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Climate change rainfall</a:t>
            </a:r>
          </a:p>
        </p:txBody>
      </p:sp>
      <p:pic>
        <p:nvPicPr>
          <p:cNvPr id="1082" name="Picture 58" descr="mage result for rainfall icon"/>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066648" y="772180"/>
            <a:ext cx="496942" cy="496942"/>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50" descr="mage result for aquaculture icon"/>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flipH="1">
            <a:off x="2443549" y="4822814"/>
            <a:ext cx="358692" cy="337425"/>
          </a:xfrm>
          <a:prstGeom prst="rect">
            <a:avLst/>
          </a:prstGeom>
          <a:noFill/>
          <a:extLst>
            <a:ext uri="{909E8E84-426E-40DD-AFC4-6F175D3DCCD1}">
              <a14:hiddenFill xmlns:a14="http://schemas.microsoft.com/office/drawing/2010/main">
                <a:solidFill>
                  <a:srgbClr val="FFFFFF"/>
                </a:solidFill>
              </a14:hiddenFill>
            </a:ext>
          </a:extLst>
        </p:spPr>
      </p:pic>
      <p:sp>
        <p:nvSpPr>
          <p:cNvPr id="112" name="Pentagon 111"/>
          <p:cNvSpPr/>
          <p:nvPr/>
        </p:nvSpPr>
        <p:spPr>
          <a:xfrm>
            <a:off x="665498" y="4566828"/>
            <a:ext cx="1946571" cy="196705"/>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2">
                    <a:lumMod val="10000"/>
                  </a:schemeClr>
                </a:solidFill>
              </a:rPr>
              <a:t>River &amp; floodplain fisheries</a:t>
            </a:r>
          </a:p>
        </p:txBody>
      </p:sp>
      <p:pic>
        <p:nvPicPr>
          <p:cNvPr id="115" name="Picture 50" descr="mage result for aquaculture icon"/>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flipH="1">
            <a:off x="3202090" y="4294367"/>
            <a:ext cx="358692" cy="337425"/>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50" descr="mage result for aquaculture icon"/>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flipH="1">
            <a:off x="6881304" y="2438440"/>
            <a:ext cx="274934" cy="258633"/>
          </a:xfrm>
          <a:prstGeom prst="rect">
            <a:avLst/>
          </a:prstGeom>
          <a:noFill/>
          <a:extLst>
            <a:ext uri="{909E8E84-426E-40DD-AFC4-6F175D3DCCD1}">
              <a14:hiddenFill xmlns:a14="http://schemas.microsoft.com/office/drawing/2010/main">
                <a:solidFill>
                  <a:srgbClr val="FFFFFF"/>
                </a:solidFill>
              </a14:hiddenFill>
            </a:ext>
          </a:extLst>
        </p:spPr>
      </p:pic>
      <p:sp>
        <p:nvSpPr>
          <p:cNvPr id="117" name="Pentagon 116"/>
          <p:cNvSpPr/>
          <p:nvPr/>
        </p:nvSpPr>
        <p:spPr>
          <a:xfrm flipH="1">
            <a:off x="7373615" y="2361400"/>
            <a:ext cx="1623643" cy="16538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2">
                    <a:lumMod val="10000"/>
                  </a:schemeClr>
                </a:solidFill>
              </a:rPr>
              <a:t>Reservoir &amp; lake fisheries</a:t>
            </a:r>
          </a:p>
        </p:txBody>
      </p:sp>
      <p:sp>
        <p:nvSpPr>
          <p:cNvPr id="118" name="Pentagon 117"/>
          <p:cNvSpPr/>
          <p:nvPr/>
        </p:nvSpPr>
        <p:spPr>
          <a:xfrm>
            <a:off x="2882639" y="2980332"/>
            <a:ext cx="1115212" cy="155582"/>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2">
                    <a:lumMod val="10000"/>
                  </a:schemeClr>
                </a:solidFill>
              </a:rPr>
              <a:t>Urban markets</a:t>
            </a:r>
          </a:p>
        </p:txBody>
      </p:sp>
      <p:grpSp>
        <p:nvGrpSpPr>
          <p:cNvPr id="4" name="Group 3"/>
          <p:cNvGrpSpPr/>
          <p:nvPr/>
        </p:nvGrpSpPr>
        <p:grpSpPr>
          <a:xfrm>
            <a:off x="2620509" y="3846953"/>
            <a:ext cx="489439" cy="436690"/>
            <a:chOff x="2828569" y="1474206"/>
            <a:chExt cx="871516" cy="782408"/>
          </a:xfrm>
        </p:grpSpPr>
        <p:sp>
          <p:nvSpPr>
            <p:cNvPr id="120" name="Freeform 119"/>
            <p:cNvSpPr/>
            <p:nvPr/>
          </p:nvSpPr>
          <p:spPr>
            <a:xfrm>
              <a:off x="2922910" y="1592589"/>
              <a:ext cx="197889" cy="587435"/>
            </a:xfrm>
            <a:custGeom>
              <a:avLst/>
              <a:gdLst>
                <a:gd name="connsiteX0" fmla="*/ 160421 w 422470"/>
                <a:gd name="connsiteY0" fmla="*/ 40105 h 1042737"/>
                <a:gd name="connsiteX1" fmla="*/ 160421 w 422470"/>
                <a:gd name="connsiteY1" fmla="*/ 40105 h 1042737"/>
                <a:gd name="connsiteX2" fmla="*/ 148389 w 422470"/>
                <a:gd name="connsiteY2" fmla="*/ 8021 h 1042737"/>
                <a:gd name="connsiteX3" fmla="*/ 120316 w 422470"/>
                <a:gd name="connsiteY3" fmla="*/ 4010 h 1042737"/>
                <a:gd name="connsiteX4" fmla="*/ 96253 w 422470"/>
                <a:gd name="connsiteY4" fmla="*/ 16042 h 1042737"/>
                <a:gd name="connsiteX5" fmla="*/ 92242 w 422470"/>
                <a:gd name="connsiteY5" fmla="*/ 28073 h 1042737"/>
                <a:gd name="connsiteX6" fmla="*/ 84221 w 422470"/>
                <a:gd name="connsiteY6" fmla="*/ 40105 h 1042737"/>
                <a:gd name="connsiteX7" fmla="*/ 76200 w 422470"/>
                <a:gd name="connsiteY7" fmla="*/ 64168 h 1042737"/>
                <a:gd name="connsiteX8" fmla="*/ 96253 w 422470"/>
                <a:gd name="connsiteY8" fmla="*/ 84221 h 1042737"/>
                <a:gd name="connsiteX9" fmla="*/ 108284 w 422470"/>
                <a:gd name="connsiteY9" fmla="*/ 96252 h 1042737"/>
                <a:gd name="connsiteX10" fmla="*/ 120316 w 422470"/>
                <a:gd name="connsiteY10" fmla="*/ 100263 h 1042737"/>
                <a:gd name="connsiteX11" fmla="*/ 132347 w 422470"/>
                <a:gd name="connsiteY11" fmla="*/ 108284 h 1042737"/>
                <a:gd name="connsiteX12" fmla="*/ 140368 w 422470"/>
                <a:gd name="connsiteY12" fmla="*/ 120315 h 1042737"/>
                <a:gd name="connsiteX13" fmla="*/ 120316 w 422470"/>
                <a:gd name="connsiteY13" fmla="*/ 136358 h 1042737"/>
                <a:gd name="connsiteX14" fmla="*/ 124326 w 422470"/>
                <a:gd name="connsiteY14" fmla="*/ 156410 h 1042737"/>
                <a:gd name="connsiteX15" fmla="*/ 128337 w 422470"/>
                <a:gd name="connsiteY15" fmla="*/ 168442 h 1042737"/>
                <a:gd name="connsiteX16" fmla="*/ 112295 w 422470"/>
                <a:gd name="connsiteY16" fmla="*/ 172452 h 1042737"/>
                <a:gd name="connsiteX17" fmla="*/ 88232 w 422470"/>
                <a:gd name="connsiteY17" fmla="*/ 180473 h 1042737"/>
                <a:gd name="connsiteX18" fmla="*/ 76200 w 422470"/>
                <a:gd name="connsiteY18" fmla="*/ 184484 h 1042737"/>
                <a:gd name="connsiteX19" fmla="*/ 52137 w 422470"/>
                <a:gd name="connsiteY19" fmla="*/ 200526 h 1042737"/>
                <a:gd name="connsiteX20" fmla="*/ 44116 w 422470"/>
                <a:gd name="connsiteY20" fmla="*/ 212558 h 1042737"/>
                <a:gd name="connsiteX21" fmla="*/ 32084 w 422470"/>
                <a:gd name="connsiteY21" fmla="*/ 220579 h 1042737"/>
                <a:gd name="connsiteX22" fmla="*/ 16042 w 422470"/>
                <a:gd name="connsiteY22" fmla="*/ 244642 h 1042737"/>
                <a:gd name="connsiteX23" fmla="*/ 8021 w 422470"/>
                <a:gd name="connsiteY23" fmla="*/ 256673 h 1042737"/>
                <a:gd name="connsiteX24" fmla="*/ 0 w 422470"/>
                <a:gd name="connsiteY24" fmla="*/ 280737 h 1042737"/>
                <a:gd name="connsiteX25" fmla="*/ 12032 w 422470"/>
                <a:gd name="connsiteY25" fmla="*/ 332873 h 1042737"/>
                <a:gd name="connsiteX26" fmla="*/ 16042 w 422470"/>
                <a:gd name="connsiteY26" fmla="*/ 344905 h 1042737"/>
                <a:gd name="connsiteX27" fmla="*/ 40105 w 422470"/>
                <a:gd name="connsiteY27" fmla="*/ 364958 h 1042737"/>
                <a:gd name="connsiteX28" fmla="*/ 48126 w 422470"/>
                <a:gd name="connsiteY28" fmla="*/ 376989 h 1042737"/>
                <a:gd name="connsiteX29" fmla="*/ 60158 w 422470"/>
                <a:gd name="connsiteY29" fmla="*/ 385010 h 1042737"/>
                <a:gd name="connsiteX30" fmla="*/ 68179 w 422470"/>
                <a:gd name="connsiteY30" fmla="*/ 409073 h 1042737"/>
                <a:gd name="connsiteX31" fmla="*/ 72189 w 422470"/>
                <a:gd name="connsiteY31" fmla="*/ 421105 h 1042737"/>
                <a:gd name="connsiteX32" fmla="*/ 68179 w 422470"/>
                <a:gd name="connsiteY32" fmla="*/ 445168 h 1042737"/>
                <a:gd name="connsiteX33" fmla="*/ 52137 w 422470"/>
                <a:gd name="connsiteY33" fmla="*/ 501315 h 1042737"/>
                <a:gd name="connsiteX34" fmla="*/ 48126 w 422470"/>
                <a:gd name="connsiteY34" fmla="*/ 513347 h 1042737"/>
                <a:gd name="connsiteX35" fmla="*/ 40105 w 422470"/>
                <a:gd name="connsiteY35" fmla="*/ 525379 h 1042737"/>
                <a:gd name="connsiteX36" fmla="*/ 32084 w 422470"/>
                <a:gd name="connsiteY36" fmla="*/ 549442 h 1042737"/>
                <a:gd name="connsiteX37" fmla="*/ 24063 w 422470"/>
                <a:gd name="connsiteY37" fmla="*/ 593558 h 1042737"/>
                <a:gd name="connsiteX38" fmla="*/ 28074 w 422470"/>
                <a:gd name="connsiteY38" fmla="*/ 673768 h 1042737"/>
                <a:gd name="connsiteX39" fmla="*/ 24063 w 422470"/>
                <a:gd name="connsiteY39" fmla="*/ 685800 h 1042737"/>
                <a:gd name="connsiteX40" fmla="*/ 28074 w 422470"/>
                <a:gd name="connsiteY40" fmla="*/ 717884 h 1042737"/>
                <a:gd name="connsiteX41" fmla="*/ 32084 w 422470"/>
                <a:gd name="connsiteY41" fmla="*/ 737937 h 1042737"/>
                <a:gd name="connsiteX42" fmla="*/ 36095 w 422470"/>
                <a:gd name="connsiteY42" fmla="*/ 753979 h 1042737"/>
                <a:gd name="connsiteX43" fmla="*/ 80210 w 422470"/>
                <a:gd name="connsiteY43" fmla="*/ 766010 h 1042737"/>
                <a:gd name="connsiteX44" fmla="*/ 136358 w 422470"/>
                <a:gd name="connsiteY44" fmla="*/ 774031 h 1042737"/>
                <a:gd name="connsiteX45" fmla="*/ 128337 w 422470"/>
                <a:gd name="connsiteY45" fmla="*/ 798094 h 1042737"/>
                <a:gd name="connsiteX46" fmla="*/ 120316 w 422470"/>
                <a:gd name="connsiteY46" fmla="*/ 826168 h 1042737"/>
                <a:gd name="connsiteX47" fmla="*/ 112295 w 422470"/>
                <a:gd name="connsiteY47" fmla="*/ 882315 h 1042737"/>
                <a:gd name="connsiteX48" fmla="*/ 108284 w 422470"/>
                <a:gd name="connsiteY48" fmla="*/ 922421 h 1042737"/>
                <a:gd name="connsiteX49" fmla="*/ 104274 w 422470"/>
                <a:gd name="connsiteY49" fmla="*/ 942473 h 1042737"/>
                <a:gd name="connsiteX50" fmla="*/ 100263 w 422470"/>
                <a:gd name="connsiteY50" fmla="*/ 1006642 h 1042737"/>
                <a:gd name="connsiteX51" fmla="*/ 96253 w 422470"/>
                <a:gd name="connsiteY51" fmla="*/ 1018673 h 1042737"/>
                <a:gd name="connsiteX52" fmla="*/ 112295 w 422470"/>
                <a:gd name="connsiteY52" fmla="*/ 1038726 h 1042737"/>
                <a:gd name="connsiteX53" fmla="*/ 128337 w 422470"/>
                <a:gd name="connsiteY53" fmla="*/ 1042737 h 1042737"/>
                <a:gd name="connsiteX54" fmla="*/ 180474 w 422470"/>
                <a:gd name="connsiteY54" fmla="*/ 1042737 h 1042737"/>
                <a:gd name="connsiteX55" fmla="*/ 244642 w 422470"/>
                <a:gd name="connsiteY55" fmla="*/ 1038726 h 1042737"/>
                <a:gd name="connsiteX56" fmla="*/ 240632 w 422470"/>
                <a:gd name="connsiteY56" fmla="*/ 1026694 h 1042737"/>
                <a:gd name="connsiteX57" fmla="*/ 220579 w 422470"/>
                <a:gd name="connsiteY57" fmla="*/ 1010652 h 1042737"/>
                <a:gd name="connsiteX58" fmla="*/ 200526 w 422470"/>
                <a:gd name="connsiteY58" fmla="*/ 994610 h 1042737"/>
                <a:gd name="connsiteX59" fmla="*/ 192505 w 422470"/>
                <a:gd name="connsiteY59" fmla="*/ 982579 h 1042737"/>
                <a:gd name="connsiteX60" fmla="*/ 180474 w 422470"/>
                <a:gd name="connsiteY60" fmla="*/ 974558 h 1042737"/>
                <a:gd name="connsiteX61" fmla="*/ 172453 w 422470"/>
                <a:gd name="connsiteY61" fmla="*/ 962526 h 1042737"/>
                <a:gd name="connsiteX62" fmla="*/ 180474 w 422470"/>
                <a:gd name="connsiteY62" fmla="*/ 922421 h 1042737"/>
                <a:gd name="connsiteX63" fmla="*/ 188495 w 422470"/>
                <a:gd name="connsiteY63" fmla="*/ 898358 h 1042737"/>
                <a:gd name="connsiteX64" fmla="*/ 192505 w 422470"/>
                <a:gd name="connsiteY64" fmla="*/ 874294 h 1042737"/>
                <a:gd name="connsiteX65" fmla="*/ 196516 w 422470"/>
                <a:gd name="connsiteY65" fmla="*/ 862263 h 1042737"/>
                <a:gd name="connsiteX66" fmla="*/ 204537 w 422470"/>
                <a:gd name="connsiteY66" fmla="*/ 826168 h 1042737"/>
                <a:gd name="connsiteX67" fmla="*/ 212558 w 422470"/>
                <a:gd name="connsiteY67" fmla="*/ 802105 h 1042737"/>
                <a:gd name="connsiteX68" fmla="*/ 216568 w 422470"/>
                <a:gd name="connsiteY68" fmla="*/ 790073 h 1042737"/>
                <a:gd name="connsiteX69" fmla="*/ 220579 w 422470"/>
                <a:gd name="connsiteY69" fmla="*/ 774031 h 1042737"/>
                <a:gd name="connsiteX70" fmla="*/ 232610 w 422470"/>
                <a:gd name="connsiteY70" fmla="*/ 766010 h 1042737"/>
                <a:gd name="connsiteX71" fmla="*/ 244642 w 422470"/>
                <a:gd name="connsiteY71" fmla="*/ 770021 h 1042737"/>
                <a:gd name="connsiteX72" fmla="*/ 244642 w 422470"/>
                <a:gd name="connsiteY72" fmla="*/ 794084 h 1042737"/>
                <a:gd name="connsiteX73" fmla="*/ 240632 w 422470"/>
                <a:gd name="connsiteY73" fmla="*/ 854242 h 1042737"/>
                <a:gd name="connsiteX74" fmla="*/ 236621 w 422470"/>
                <a:gd name="connsiteY74" fmla="*/ 886326 h 1042737"/>
                <a:gd name="connsiteX75" fmla="*/ 232610 w 422470"/>
                <a:gd name="connsiteY75" fmla="*/ 922421 h 1042737"/>
                <a:gd name="connsiteX76" fmla="*/ 228600 w 422470"/>
                <a:gd name="connsiteY76" fmla="*/ 946484 h 1042737"/>
                <a:gd name="connsiteX77" fmla="*/ 224589 w 422470"/>
                <a:gd name="connsiteY77" fmla="*/ 986589 h 1042737"/>
                <a:gd name="connsiteX78" fmla="*/ 228600 w 422470"/>
                <a:gd name="connsiteY78" fmla="*/ 1002631 h 1042737"/>
                <a:gd name="connsiteX79" fmla="*/ 256674 w 422470"/>
                <a:gd name="connsiteY79" fmla="*/ 1034715 h 1042737"/>
                <a:gd name="connsiteX80" fmla="*/ 280737 w 422470"/>
                <a:gd name="connsiteY80" fmla="*/ 1030705 h 1042737"/>
                <a:gd name="connsiteX81" fmla="*/ 328863 w 422470"/>
                <a:gd name="connsiteY81" fmla="*/ 1034715 h 1042737"/>
                <a:gd name="connsiteX82" fmla="*/ 356937 w 422470"/>
                <a:gd name="connsiteY82" fmla="*/ 1042737 h 1042737"/>
                <a:gd name="connsiteX83" fmla="*/ 421105 w 422470"/>
                <a:gd name="connsiteY83" fmla="*/ 1038726 h 1042737"/>
                <a:gd name="connsiteX84" fmla="*/ 417095 w 422470"/>
                <a:gd name="connsiteY84" fmla="*/ 1026694 h 1042737"/>
                <a:gd name="connsiteX85" fmla="*/ 409074 w 422470"/>
                <a:gd name="connsiteY85" fmla="*/ 1014663 h 1042737"/>
                <a:gd name="connsiteX86" fmla="*/ 397042 w 422470"/>
                <a:gd name="connsiteY86" fmla="*/ 1010652 h 1042737"/>
                <a:gd name="connsiteX87" fmla="*/ 372979 w 422470"/>
                <a:gd name="connsiteY87" fmla="*/ 994610 h 1042737"/>
                <a:gd name="connsiteX88" fmla="*/ 360947 w 422470"/>
                <a:gd name="connsiteY88" fmla="*/ 986589 h 1042737"/>
                <a:gd name="connsiteX89" fmla="*/ 348916 w 422470"/>
                <a:gd name="connsiteY89" fmla="*/ 978568 h 1042737"/>
                <a:gd name="connsiteX90" fmla="*/ 336884 w 422470"/>
                <a:gd name="connsiteY90" fmla="*/ 974558 h 1042737"/>
                <a:gd name="connsiteX91" fmla="*/ 324853 w 422470"/>
                <a:gd name="connsiteY91" fmla="*/ 966537 h 1042737"/>
                <a:gd name="connsiteX92" fmla="*/ 312821 w 422470"/>
                <a:gd name="connsiteY92" fmla="*/ 962526 h 1042737"/>
                <a:gd name="connsiteX93" fmla="*/ 300789 w 422470"/>
                <a:gd name="connsiteY93" fmla="*/ 938463 h 1042737"/>
                <a:gd name="connsiteX94" fmla="*/ 304800 w 422470"/>
                <a:gd name="connsiteY94" fmla="*/ 922421 h 1042737"/>
                <a:gd name="connsiteX95" fmla="*/ 312821 w 422470"/>
                <a:gd name="connsiteY95" fmla="*/ 898358 h 1042737"/>
                <a:gd name="connsiteX96" fmla="*/ 320842 w 422470"/>
                <a:gd name="connsiteY96" fmla="*/ 874294 h 1042737"/>
                <a:gd name="connsiteX97" fmla="*/ 328863 w 422470"/>
                <a:gd name="connsiteY97" fmla="*/ 850231 h 1042737"/>
                <a:gd name="connsiteX98" fmla="*/ 332874 w 422470"/>
                <a:gd name="connsiteY98" fmla="*/ 838200 h 1042737"/>
                <a:gd name="connsiteX99" fmla="*/ 340895 w 422470"/>
                <a:gd name="connsiteY99" fmla="*/ 790073 h 1042737"/>
                <a:gd name="connsiteX100" fmla="*/ 348916 w 422470"/>
                <a:gd name="connsiteY100" fmla="*/ 766010 h 1042737"/>
                <a:gd name="connsiteX101" fmla="*/ 360947 w 422470"/>
                <a:gd name="connsiteY101" fmla="*/ 762000 h 1042737"/>
                <a:gd name="connsiteX102" fmla="*/ 397042 w 422470"/>
                <a:gd name="connsiteY102" fmla="*/ 770021 h 1042737"/>
                <a:gd name="connsiteX103" fmla="*/ 409074 w 422470"/>
                <a:gd name="connsiteY103" fmla="*/ 766010 h 1042737"/>
                <a:gd name="connsiteX104" fmla="*/ 405063 w 422470"/>
                <a:gd name="connsiteY104" fmla="*/ 725905 h 1042737"/>
                <a:gd name="connsiteX105" fmla="*/ 397042 w 422470"/>
                <a:gd name="connsiteY105" fmla="*/ 673768 h 1042737"/>
                <a:gd name="connsiteX106" fmla="*/ 393032 w 422470"/>
                <a:gd name="connsiteY106" fmla="*/ 625642 h 1042737"/>
                <a:gd name="connsiteX107" fmla="*/ 385010 w 422470"/>
                <a:gd name="connsiteY107" fmla="*/ 601579 h 1042737"/>
                <a:gd name="connsiteX108" fmla="*/ 376989 w 422470"/>
                <a:gd name="connsiteY108" fmla="*/ 573505 h 1042737"/>
                <a:gd name="connsiteX109" fmla="*/ 364958 w 422470"/>
                <a:gd name="connsiteY109" fmla="*/ 533400 h 1042737"/>
                <a:gd name="connsiteX110" fmla="*/ 356937 w 422470"/>
                <a:gd name="connsiteY110" fmla="*/ 521368 h 1042737"/>
                <a:gd name="connsiteX111" fmla="*/ 344905 w 422470"/>
                <a:gd name="connsiteY111" fmla="*/ 497305 h 1042737"/>
                <a:gd name="connsiteX112" fmla="*/ 320842 w 422470"/>
                <a:gd name="connsiteY112" fmla="*/ 425115 h 1042737"/>
                <a:gd name="connsiteX113" fmla="*/ 312821 w 422470"/>
                <a:gd name="connsiteY113" fmla="*/ 401052 h 1042737"/>
                <a:gd name="connsiteX114" fmla="*/ 308810 w 422470"/>
                <a:gd name="connsiteY114" fmla="*/ 389021 h 1042737"/>
                <a:gd name="connsiteX115" fmla="*/ 316832 w 422470"/>
                <a:gd name="connsiteY115" fmla="*/ 364958 h 1042737"/>
                <a:gd name="connsiteX116" fmla="*/ 320842 w 422470"/>
                <a:gd name="connsiteY116" fmla="*/ 352926 h 1042737"/>
                <a:gd name="connsiteX117" fmla="*/ 316832 w 422470"/>
                <a:gd name="connsiteY117" fmla="*/ 280737 h 1042737"/>
                <a:gd name="connsiteX118" fmla="*/ 308810 w 422470"/>
                <a:gd name="connsiteY118" fmla="*/ 272715 h 1042737"/>
                <a:gd name="connsiteX119" fmla="*/ 288758 w 422470"/>
                <a:gd name="connsiteY119" fmla="*/ 252663 h 1042737"/>
                <a:gd name="connsiteX120" fmla="*/ 268705 w 422470"/>
                <a:gd name="connsiteY120" fmla="*/ 232610 h 1042737"/>
                <a:gd name="connsiteX121" fmla="*/ 260684 w 422470"/>
                <a:gd name="connsiteY121" fmla="*/ 220579 h 1042737"/>
                <a:gd name="connsiteX122" fmla="*/ 236621 w 422470"/>
                <a:gd name="connsiteY122" fmla="*/ 200526 h 1042737"/>
                <a:gd name="connsiteX123" fmla="*/ 240632 w 422470"/>
                <a:gd name="connsiteY123" fmla="*/ 172452 h 1042737"/>
                <a:gd name="connsiteX124" fmla="*/ 260684 w 422470"/>
                <a:gd name="connsiteY124" fmla="*/ 168442 h 1042737"/>
                <a:gd name="connsiteX125" fmla="*/ 272716 w 422470"/>
                <a:gd name="connsiteY125" fmla="*/ 160421 h 1042737"/>
                <a:gd name="connsiteX126" fmla="*/ 276726 w 422470"/>
                <a:gd name="connsiteY126" fmla="*/ 148389 h 1042737"/>
                <a:gd name="connsiteX127" fmla="*/ 276726 w 422470"/>
                <a:gd name="connsiteY127" fmla="*/ 76200 h 1042737"/>
                <a:gd name="connsiteX128" fmla="*/ 268705 w 422470"/>
                <a:gd name="connsiteY128" fmla="*/ 52137 h 1042737"/>
                <a:gd name="connsiteX129" fmla="*/ 260684 w 422470"/>
                <a:gd name="connsiteY129" fmla="*/ 44115 h 1042737"/>
                <a:gd name="connsiteX130" fmla="*/ 252663 w 422470"/>
                <a:gd name="connsiteY130" fmla="*/ 32084 h 1042737"/>
                <a:gd name="connsiteX131" fmla="*/ 204537 w 422470"/>
                <a:gd name="connsiteY131" fmla="*/ 20052 h 1042737"/>
                <a:gd name="connsiteX132" fmla="*/ 160421 w 422470"/>
                <a:gd name="connsiteY132" fmla="*/ 40105 h 1042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422470" h="1042737">
                  <a:moveTo>
                    <a:pt x="160421" y="40105"/>
                  </a:moveTo>
                  <a:lnTo>
                    <a:pt x="160421" y="40105"/>
                  </a:lnTo>
                  <a:cubicBezTo>
                    <a:pt x="156410" y="29410"/>
                    <a:pt x="154266" y="17815"/>
                    <a:pt x="148389" y="8021"/>
                  </a:cubicBezTo>
                  <a:cubicBezTo>
                    <a:pt x="140615" y="-4936"/>
                    <a:pt x="130922" y="980"/>
                    <a:pt x="120316" y="4010"/>
                  </a:cubicBezTo>
                  <a:cubicBezTo>
                    <a:pt x="105788" y="8161"/>
                    <a:pt x="109434" y="7254"/>
                    <a:pt x="96253" y="16042"/>
                  </a:cubicBezTo>
                  <a:cubicBezTo>
                    <a:pt x="94916" y="20052"/>
                    <a:pt x="94133" y="24292"/>
                    <a:pt x="92242" y="28073"/>
                  </a:cubicBezTo>
                  <a:cubicBezTo>
                    <a:pt x="90086" y="32384"/>
                    <a:pt x="86179" y="35700"/>
                    <a:pt x="84221" y="40105"/>
                  </a:cubicBezTo>
                  <a:cubicBezTo>
                    <a:pt x="80787" y="47831"/>
                    <a:pt x="76200" y="64168"/>
                    <a:pt x="76200" y="64168"/>
                  </a:cubicBezTo>
                  <a:cubicBezTo>
                    <a:pt x="90905" y="86226"/>
                    <a:pt x="76200" y="67511"/>
                    <a:pt x="96253" y="84221"/>
                  </a:cubicBezTo>
                  <a:cubicBezTo>
                    <a:pt x="100610" y="87852"/>
                    <a:pt x="103565" y="93106"/>
                    <a:pt x="108284" y="96252"/>
                  </a:cubicBezTo>
                  <a:cubicBezTo>
                    <a:pt x="111802" y="98597"/>
                    <a:pt x="116535" y="98372"/>
                    <a:pt x="120316" y="100263"/>
                  </a:cubicBezTo>
                  <a:cubicBezTo>
                    <a:pt x="124627" y="102419"/>
                    <a:pt x="128337" y="105610"/>
                    <a:pt x="132347" y="108284"/>
                  </a:cubicBezTo>
                  <a:cubicBezTo>
                    <a:pt x="135021" y="112294"/>
                    <a:pt x="140368" y="115495"/>
                    <a:pt x="140368" y="120315"/>
                  </a:cubicBezTo>
                  <a:cubicBezTo>
                    <a:pt x="140368" y="124126"/>
                    <a:pt x="120925" y="135952"/>
                    <a:pt x="120316" y="136358"/>
                  </a:cubicBezTo>
                  <a:cubicBezTo>
                    <a:pt x="121653" y="143042"/>
                    <a:pt x="122673" y="149797"/>
                    <a:pt x="124326" y="156410"/>
                  </a:cubicBezTo>
                  <a:cubicBezTo>
                    <a:pt x="125351" y="160511"/>
                    <a:pt x="130874" y="165060"/>
                    <a:pt x="128337" y="168442"/>
                  </a:cubicBezTo>
                  <a:cubicBezTo>
                    <a:pt x="125030" y="172852"/>
                    <a:pt x="117574" y="170868"/>
                    <a:pt x="112295" y="172452"/>
                  </a:cubicBezTo>
                  <a:cubicBezTo>
                    <a:pt x="104197" y="174881"/>
                    <a:pt x="96253" y="177799"/>
                    <a:pt x="88232" y="180473"/>
                  </a:cubicBezTo>
                  <a:cubicBezTo>
                    <a:pt x="84221" y="181810"/>
                    <a:pt x="79718" y="182139"/>
                    <a:pt x="76200" y="184484"/>
                  </a:cubicBezTo>
                  <a:lnTo>
                    <a:pt x="52137" y="200526"/>
                  </a:lnTo>
                  <a:cubicBezTo>
                    <a:pt x="49463" y="204537"/>
                    <a:pt x="47524" y="209150"/>
                    <a:pt x="44116" y="212558"/>
                  </a:cubicBezTo>
                  <a:cubicBezTo>
                    <a:pt x="40708" y="215966"/>
                    <a:pt x="35258" y="216951"/>
                    <a:pt x="32084" y="220579"/>
                  </a:cubicBezTo>
                  <a:cubicBezTo>
                    <a:pt x="25736" y="227834"/>
                    <a:pt x="21389" y="236621"/>
                    <a:pt x="16042" y="244642"/>
                  </a:cubicBezTo>
                  <a:cubicBezTo>
                    <a:pt x="13368" y="248652"/>
                    <a:pt x="9545" y="252100"/>
                    <a:pt x="8021" y="256673"/>
                  </a:cubicBezTo>
                  <a:lnTo>
                    <a:pt x="0" y="280737"/>
                  </a:lnTo>
                  <a:cubicBezTo>
                    <a:pt x="5206" y="317186"/>
                    <a:pt x="1020" y="299837"/>
                    <a:pt x="12032" y="332873"/>
                  </a:cubicBezTo>
                  <a:cubicBezTo>
                    <a:pt x="13369" y="336884"/>
                    <a:pt x="13053" y="341916"/>
                    <a:pt x="16042" y="344905"/>
                  </a:cubicBezTo>
                  <a:cubicBezTo>
                    <a:pt x="31482" y="360345"/>
                    <a:pt x="23355" y="353791"/>
                    <a:pt x="40105" y="364958"/>
                  </a:cubicBezTo>
                  <a:cubicBezTo>
                    <a:pt x="42779" y="368968"/>
                    <a:pt x="44718" y="373581"/>
                    <a:pt x="48126" y="376989"/>
                  </a:cubicBezTo>
                  <a:cubicBezTo>
                    <a:pt x="51534" y="380397"/>
                    <a:pt x="57603" y="380923"/>
                    <a:pt x="60158" y="385010"/>
                  </a:cubicBezTo>
                  <a:cubicBezTo>
                    <a:pt x="64639" y="392180"/>
                    <a:pt x="65505" y="401052"/>
                    <a:pt x="68179" y="409073"/>
                  </a:cubicBezTo>
                  <a:lnTo>
                    <a:pt x="72189" y="421105"/>
                  </a:lnTo>
                  <a:cubicBezTo>
                    <a:pt x="70852" y="429126"/>
                    <a:pt x="69883" y="437217"/>
                    <a:pt x="68179" y="445168"/>
                  </a:cubicBezTo>
                  <a:cubicBezTo>
                    <a:pt x="62137" y="473364"/>
                    <a:pt x="60553" y="476067"/>
                    <a:pt x="52137" y="501315"/>
                  </a:cubicBezTo>
                  <a:cubicBezTo>
                    <a:pt x="50800" y="505326"/>
                    <a:pt x="50471" y="509829"/>
                    <a:pt x="48126" y="513347"/>
                  </a:cubicBezTo>
                  <a:lnTo>
                    <a:pt x="40105" y="525379"/>
                  </a:lnTo>
                  <a:cubicBezTo>
                    <a:pt x="37431" y="533400"/>
                    <a:pt x="33474" y="541102"/>
                    <a:pt x="32084" y="549442"/>
                  </a:cubicBezTo>
                  <a:cubicBezTo>
                    <a:pt x="26953" y="580229"/>
                    <a:pt x="29669" y="565531"/>
                    <a:pt x="24063" y="593558"/>
                  </a:cubicBezTo>
                  <a:cubicBezTo>
                    <a:pt x="25400" y="620295"/>
                    <a:pt x="28074" y="646998"/>
                    <a:pt x="28074" y="673768"/>
                  </a:cubicBezTo>
                  <a:cubicBezTo>
                    <a:pt x="28074" y="677996"/>
                    <a:pt x="24063" y="681572"/>
                    <a:pt x="24063" y="685800"/>
                  </a:cubicBezTo>
                  <a:cubicBezTo>
                    <a:pt x="24063" y="696578"/>
                    <a:pt x="26435" y="707231"/>
                    <a:pt x="28074" y="717884"/>
                  </a:cubicBezTo>
                  <a:cubicBezTo>
                    <a:pt x="29111" y="724621"/>
                    <a:pt x="30605" y="731283"/>
                    <a:pt x="32084" y="737937"/>
                  </a:cubicBezTo>
                  <a:cubicBezTo>
                    <a:pt x="33280" y="743318"/>
                    <a:pt x="31910" y="750392"/>
                    <a:pt x="36095" y="753979"/>
                  </a:cubicBezTo>
                  <a:cubicBezTo>
                    <a:pt x="41639" y="758731"/>
                    <a:pt x="72011" y="764715"/>
                    <a:pt x="80210" y="766010"/>
                  </a:cubicBezTo>
                  <a:cubicBezTo>
                    <a:pt x="98885" y="768958"/>
                    <a:pt x="136358" y="774031"/>
                    <a:pt x="136358" y="774031"/>
                  </a:cubicBezTo>
                  <a:lnTo>
                    <a:pt x="128337" y="798094"/>
                  </a:lnTo>
                  <a:cubicBezTo>
                    <a:pt x="124512" y="809568"/>
                    <a:pt x="122836" y="813570"/>
                    <a:pt x="120316" y="826168"/>
                  </a:cubicBezTo>
                  <a:cubicBezTo>
                    <a:pt x="116923" y="843132"/>
                    <a:pt x="114145" y="865663"/>
                    <a:pt x="112295" y="882315"/>
                  </a:cubicBezTo>
                  <a:cubicBezTo>
                    <a:pt x="110811" y="895668"/>
                    <a:pt x="110060" y="909103"/>
                    <a:pt x="108284" y="922421"/>
                  </a:cubicBezTo>
                  <a:cubicBezTo>
                    <a:pt x="107383" y="929178"/>
                    <a:pt x="105611" y="935789"/>
                    <a:pt x="104274" y="942473"/>
                  </a:cubicBezTo>
                  <a:cubicBezTo>
                    <a:pt x="102937" y="963863"/>
                    <a:pt x="102507" y="985328"/>
                    <a:pt x="100263" y="1006642"/>
                  </a:cubicBezTo>
                  <a:cubicBezTo>
                    <a:pt x="99820" y="1010846"/>
                    <a:pt x="96253" y="1014446"/>
                    <a:pt x="96253" y="1018673"/>
                  </a:cubicBezTo>
                  <a:cubicBezTo>
                    <a:pt x="96253" y="1029660"/>
                    <a:pt x="103055" y="1034766"/>
                    <a:pt x="112295" y="1038726"/>
                  </a:cubicBezTo>
                  <a:cubicBezTo>
                    <a:pt x="117361" y="1040897"/>
                    <a:pt x="122990" y="1041400"/>
                    <a:pt x="128337" y="1042737"/>
                  </a:cubicBezTo>
                  <a:cubicBezTo>
                    <a:pt x="157296" y="1033082"/>
                    <a:pt x="122869" y="1042737"/>
                    <a:pt x="180474" y="1042737"/>
                  </a:cubicBezTo>
                  <a:cubicBezTo>
                    <a:pt x="201905" y="1042737"/>
                    <a:pt x="223253" y="1040063"/>
                    <a:pt x="244642" y="1038726"/>
                  </a:cubicBezTo>
                  <a:cubicBezTo>
                    <a:pt x="243305" y="1034715"/>
                    <a:pt x="242807" y="1030319"/>
                    <a:pt x="240632" y="1026694"/>
                  </a:cubicBezTo>
                  <a:cubicBezTo>
                    <a:pt x="236823" y="1020346"/>
                    <a:pt x="226041" y="1014294"/>
                    <a:pt x="220579" y="1010652"/>
                  </a:cubicBezTo>
                  <a:cubicBezTo>
                    <a:pt x="197593" y="976174"/>
                    <a:pt x="228200" y="1016748"/>
                    <a:pt x="200526" y="994610"/>
                  </a:cubicBezTo>
                  <a:cubicBezTo>
                    <a:pt x="196762" y="991599"/>
                    <a:pt x="195913" y="985987"/>
                    <a:pt x="192505" y="982579"/>
                  </a:cubicBezTo>
                  <a:cubicBezTo>
                    <a:pt x="189097" y="979171"/>
                    <a:pt x="184484" y="977232"/>
                    <a:pt x="180474" y="974558"/>
                  </a:cubicBezTo>
                  <a:cubicBezTo>
                    <a:pt x="177800" y="970547"/>
                    <a:pt x="172985" y="967317"/>
                    <a:pt x="172453" y="962526"/>
                  </a:cubicBezTo>
                  <a:cubicBezTo>
                    <a:pt x="171867" y="957249"/>
                    <a:pt x="178220" y="929933"/>
                    <a:pt x="180474" y="922421"/>
                  </a:cubicBezTo>
                  <a:cubicBezTo>
                    <a:pt x="182904" y="914323"/>
                    <a:pt x="188495" y="898358"/>
                    <a:pt x="188495" y="898358"/>
                  </a:cubicBezTo>
                  <a:cubicBezTo>
                    <a:pt x="189832" y="890337"/>
                    <a:pt x="190741" y="882232"/>
                    <a:pt x="192505" y="874294"/>
                  </a:cubicBezTo>
                  <a:cubicBezTo>
                    <a:pt x="193422" y="870167"/>
                    <a:pt x="195491" y="866364"/>
                    <a:pt x="196516" y="862263"/>
                  </a:cubicBezTo>
                  <a:cubicBezTo>
                    <a:pt x="202247" y="839339"/>
                    <a:pt x="198355" y="846775"/>
                    <a:pt x="204537" y="826168"/>
                  </a:cubicBezTo>
                  <a:cubicBezTo>
                    <a:pt x="206967" y="818070"/>
                    <a:pt x="209884" y="810126"/>
                    <a:pt x="212558" y="802105"/>
                  </a:cubicBezTo>
                  <a:cubicBezTo>
                    <a:pt x="213895" y="798094"/>
                    <a:pt x="215543" y="794174"/>
                    <a:pt x="216568" y="790073"/>
                  </a:cubicBezTo>
                  <a:cubicBezTo>
                    <a:pt x="217905" y="784726"/>
                    <a:pt x="217522" y="778617"/>
                    <a:pt x="220579" y="774031"/>
                  </a:cubicBezTo>
                  <a:cubicBezTo>
                    <a:pt x="223253" y="770021"/>
                    <a:pt x="228600" y="768684"/>
                    <a:pt x="232610" y="766010"/>
                  </a:cubicBezTo>
                  <a:cubicBezTo>
                    <a:pt x="236621" y="767347"/>
                    <a:pt x="241653" y="767032"/>
                    <a:pt x="244642" y="770021"/>
                  </a:cubicBezTo>
                  <a:cubicBezTo>
                    <a:pt x="252664" y="778042"/>
                    <a:pt x="247316" y="786063"/>
                    <a:pt x="244642" y="794084"/>
                  </a:cubicBezTo>
                  <a:cubicBezTo>
                    <a:pt x="243305" y="814137"/>
                    <a:pt x="242373" y="834220"/>
                    <a:pt x="240632" y="854242"/>
                  </a:cubicBezTo>
                  <a:cubicBezTo>
                    <a:pt x="239698" y="864979"/>
                    <a:pt x="237880" y="875622"/>
                    <a:pt x="236621" y="886326"/>
                  </a:cubicBezTo>
                  <a:cubicBezTo>
                    <a:pt x="235206" y="898349"/>
                    <a:pt x="234210" y="910421"/>
                    <a:pt x="232610" y="922421"/>
                  </a:cubicBezTo>
                  <a:cubicBezTo>
                    <a:pt x="231535" y="930481"/>
                    <a:pt x="229609" y="938415"/>
                    <a:pt x="228600" y="946484"/>
                  </a:cubicBezTo>
                  <a:cubicBezTo>
                    <a:pt x="226934" y="959815"/>
                    <a:pt x="225926" y="973221"/>
                    <a:pt x="224589" y="986589"/>
                  </a:cubicBezTo>
                  <a:cubicBezTo>
                    <a:pt x="225926" y="991936"/>
                    <a:pt x="226135" y="997701"/>
                    <a:pt x="228600" y="1002631"/>
                  </a:cubicBezTo>
                  <a:cubicBezTo>
                    <a:pt x="240298" y="1026026"/>
                    <a:pt x="240130" y="1023686"/>
                    <a:pt x="256674" y="1034715"/>
                  </a:cubicBezTo>
                  <a:cubicBezTo>
                    <a:pt x="264695" y="1033378"/>
                    <a:pt x="272605" y="1030705"/>
                    <a:pt x="280737" y="1030705"/>
                  </a:cubicBezTo>
                  <a:cubicBezTo>
                    <a:pt x="296835" y="1030705"/>
                    <a:pt x="312890" y="1032718"/>
                    <a:pt x="328863" y="1034715"/>
                  </a:cubicBezTo>
                  <a:cubicBezTo>
                    <a:pt x="336919" y="1035722"/>
                    <a:pt x="348947" y="1040073"/>
                    <a:pt x="356937" y="1042737"/>
                  </a:cubicBezTo>
                  <a:cubicBezTo>
                    <a:pt x="378326" y="1041400"/>
                    <a:pt x="400398" y="1044248"/>
                    <a:pt x="421105" y="1038726"/>
                  </a:cubicBezTo>
                  <a:cubicBezTo>
                    <a:pt x="425190" y="1037637"/>
                    <a:pt x="418986" y="1030475"/>
                    <a:pt x="417095" y="1026694"/>
                  </a:cubicBezTo>
                  <a:cubicBezTo>
                    <a:pt x="414940" y="1022383"/>
                    <a:pt x="412838" y="1017674"/>
                    <a:pt x="409074" y="1014663"/>
                  </a:cubicBezTo>
                  <a:cubicBezTo>
                    <a:pt x="405773" y="1012022"/>
                    <a:pt x="400738" y="1012705"/>
                    <a:pt x="397042" y="1010652"/>
                  </a:cubicBezTo>
                  <a:cubicBezTo>
                    <a:pt x="388615" y="1005970"/>
                    <a:pt x="381000" y="999957"/>
                    <a:pt x="372979" y="994610"/>
                  </a:cubicBezTo>
                  <a:lnTo>
                    <a:pt x="360947" y="986589"/>
                  </a:lnTo>
                  <a:cubicBezTo>
                    <a:pt x="356937" y="983915"/>
                    <a:pt x="353489" y="980092"/>
                    <a:pt x="348916" y="978568"/>
                  </a:cubicBezTo>
                  <a:lnTo>
                    <a:pt x="336884" y="974558"/>
                  </a:lnTo>
                  <a:cubicBezTo>
                    <a:pt x="332874" y="971884"/>
                    <a:pt x="329164" y="968693"/>
                    <a:pt x="324853" y="966537"/>
                  </a:cubicBezTo>
                  <a:cubicBezTo>
                    <a:pt x="321072" y="964646"/>
                    <a:pt x="316122" y="965167"/>
                    <a:pt x="312821" y="962526"/>
                  </a:cubicBezTo>
                  <a:cubicBezTo>
                    <a:pt x="305754" y="956872"/>
                    <a:pt x="303431" y="946388"/>
                    <a:pt x="300789" y="938463"/>
                  </a:cubicBezTo>
                  <a:cubicBezTo>
                    <a:pt x="302126" y="933116"/>
                    <a:pt x="303216" y="927700"/>
                    <a:pt x="304800" y="922421"/>
                  </a:cubicBezTo>
                  <a:cubicBezTo>
                    <a:pt x="307230" y="914323"/>
                    <a:pt x="310147" y="906379"/>
                    <a:pt x="312821" y="898358"/>
                  </a:cubicBezTo>
                  <a:lnTo>
                    <a:pt x="320842" y="874294"/>
                  </a:lnTo>
                  <a:lnTo>
                    <a:pt x="328863" y="850231"/>
                  </a:lnTo>
                  <a:lnTo>
                    <a:pt x="332874" y="838200"/>
                  </a:lnTo>
                  <a:cubicBezTo>
                    <a:pt x="335718" y="815442"/>
                    <a:pt x="335215" y="809005"/>
                    <a:pt x="340895" y="790073"/>
                  </a:cubicBezTo>
                  <a:cubicBezTo>
                    <a:pt x="343325" y="781975"/>
                    <a:pt x="340895" y="768683"/>
                    <a:pt x="348916" y="766010"/>
                  </a:cubicBezTo>
                  <a:lnTo>
                    <a:pt x="360947" y="762000"/>
                  </a:lnTo>
                  <a:cubicBezTo>
                    <a:pt x="373352" y="766134"/>
                    <a:pt x="382930" y="770021"/>
                    <a:pt x="397042" y="770021"/>
                  </a:cubicBezTo>
                  <a:cubicBezTo>
                    <a:pt x="401270" y="770021"/>
                    <a:pt x="405063" y="767347"/>
                    <a:pt x="409074" y="766010"/>
                  </a:cubicBezTo>
                  <a:cubicBezTo>
                    <a:pt x="407737" y="752642"/>
                    <a:pt x="406633" y="739248"/>
                    <a:pt x="405063" y="725905"/>
                  </a:cubicBezTo>
                  <a:cubicBezTo>
                    <a:pt x="402996" y="708337"/>
                    <a:pt x="399947" y="691193"/>
                    <a:pt x="397042" y="673768"/>
                  </a:cubicBezTo>
                  <a:cubicBezTo>
                    <a:pt x="395705" y="657726"/>
                    <a:pt x="395679" y="641521"/>
                    <a:pt x="393032" y="625642"/>
                  </a:cubicBezTo>
                  <a:cubicBezTo>
                    <a:pt x="391642" y="617302"/>
                    <a:pt x="387060" y="609782"/>
                    <a:pt x="385010" y="601579"/>
                  </a:cubicBezTo>
                  <a:cubicBezTo>
                    <a:pt x="372475" y="551431"/>
                    <a:pt x="388496" y="613780"/>
                    <a:pt x="376989" y="573505"/>
                  </a:cubicBezTo>
                  <a:cubicBezTo>
                    <a:pt x="374186" y="563694"/>
                    <a:pt x="369725" y="540551"/>
                    <a:pt x="364958" y="533400"/>
                  </a:cubicBezTo>
                  <a:cubicBezTo>
                    <a:pt x="362284" y="529389"/>
                    <a:pt x="359093" y="525679"/>
                    <a:pt x="356937" y="521368"/>
                  </a:cubicBezTo>
                  <a:cubicBezTo>
                    <a:pt x="340332" y="488159"/>
                    <a:pt x="367893" y="531788"/>
                    <a:pt x="344905" y="497305"/>
                  </a:cubicBezTo>
                  <a:lnTo>
                    <a:pt x="320842" y="425115"/>
                  </a:lnTo>
                  <a:lnTo>
                    <a:pt x="312821" y="401052"/>
                  </a:lnTo>
                  <a:lnTo>
                    <a:pt x="308810" y="389021"/>
                  </a:lnTo>
                  <a:lnTo>
                    <a:pt x="316832" y="364958"/>
                  </a:lnTo>
                  <a:lnTo>
                    <a:pt x="320842" y="352926"/>
                  </a:lnTo>
                  <a:cubicBezTo>
                    <a:pt x="319505" y="328863"/>
                    <a:pt x="320407" y="304570"/>
                    <a:pt x="316832" y="280737"/>
                  </a:cubicBezTo>
                  <a:cubicBezTo>
                    <a:pt x="316271" y="276997"/>
                    <a:pt x="311172" y="275668"/>
                    <a:pt x="308810" y="272715"/>
                  </a:cubicBezTo>
                  <a:cubicBezTo>
                    <a:pt x="293532" y="253618"/>
                    <a:pt x="309383" y="266414"/>
                    <a:pt x="288758" y="252663"/>
                  </a:cubicBezTo>
                  <a:cubicBezTo>
                    <a:pt x="267371" y="220582"/>
                    <a:pt x="295440" y="259343"/>
                    <a:pt x="268705" y="232610"/>
                  </a:cubicBezTo>
                  <a:cubicBezTo>
                    <a:pt x="265297" y="229202"/>
                    <a:pt x="263770" y="224282"/>
                    <a:pt x="260684" y="220579"/>
                  </a:cubicBezTo>
                  <a:cubicBezTo>
                    <a:pt x="251032" y="208997"/>
                    <a:pt x="248454" y="208414"/>
                    <a:pt x="236621" y="200526"/>
                  </a:cubicBezTo>
                  <a:cubicBezTo>
                    <a:pt x="237958" y="191168"/>
                    <a:pt x="234960" y="180014"/>
                    <a:pt x="240632" y="172452"/>
                  </a:cubicBezTo>
                  <a:cubicBezTo>
                    <a:pt x="244722" y="166999"/>
                    <a:pt x="254302" y="170835"/>
                    <a:pt x="260684" y="168442"/>
                  </a:cubicBezTo>
                  <a:cubicBezTo>
                    <a:pt x="265197" y="166750"/>
                    <a:pt x="268705" y="163095"/>
                    <a:pt x="272716" y="160421"/>
                  </a:cubicBezTo>
                  <a:cubicBezTo>
                    <a:pt x="274053" y="156410"/>
                    <a:pt x="275701" y="152490"/>
                    <a:pt x="276726" y="148389"/>
                  </a:cubicBezTo>
                  <a:cubicBezTo>
                    <a:pt x="283731" y="120370"/>
                    <a:pt x="282347" y="111799"/>
                    <a:pt x="276726" y="76200"/>
                  </a:cubicBezTo>
                  <a:cubicBezTo>
                    <a:pt x="275407" y="67849"/>
                    <a:pt x="274683" y="58116"/>
                    <a:pt x="268705" y="52137"/>
                  </a:cubicBezTo>
                  <a:cubicBezTo>
                    <a:pt x="266031" y="49463"/>
                    <a:pt x="263046" y="47068"/>
                    <a:pt x="260684" y="44115"/>
                  </a:cubicBezTo>
                  <a:cubicBezTo>
                    <a:pt x="257673" y="40351"/>
                    <a:pt x="256750" y="34638"/>
                    <a:pt x="252663" y="32084"/>
                  </a:cubicBezTo>
                  <a:cubicBezTo>
                    <a:pt x="241108" y="24862"/>
                    <a:pt x="217490" y="22211"/>
                    <a:pt x="204537" y="20052"/>
                  </a:cubicBezTo>
                  <a:cubicBezTo>
                    <a:pt x="179206" y="28496"/>
                    <a:pt x="167774" y="36763"/>
                    <a:pt x="160421" y="40105"/>
                  </a:cubicBezTo>
                  <a:close/>
                </a:path>
              </a:pathLst>
            </a:cu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1" name="Freeform 120"/>
            <p:cNvSpPr/>
            <p:nvPr/>
          </p:nvSpPr>
          <p:spPr>
            <a:xfrm>
              <a:off x="3272933" y="1474206"/>
              <a:ext cx="216668" cy="718046"/>
            </a:xfrm>
            <a:custGeom>
              <a:avLst/>
              <a:gdLst>
                <a:gd name="connsiteX0" fmla="*/ 100598 w 365293"/>
                <a:gd name="connsiteY0" fmla="*/ 176463 h 1130968"/>
                <a:gd name="connsiteX1" fmla="*/ 100598 w 365293"/>
                <a:gd name="connsiteY1" fmla="*/ 176463 h 1130968"/>
                <a:gd name="connsiteX2" fmla="*/ 116640 w 365293"/>
                <a:gd name="connsiteY2" fmla="*/ 144379 h 1130968"/>
                <a:gd name="connsiteX3" fmla="*/ 112629 w 365293"/>
                <a:gd name="connsiteY3" fmla="*/ 132347 h 1130968"/>
                <a:gd name="connsiteX4" fmla="*/ 96587 w 365293"/>
                <a:gd name="connsiteY4" fmla="*/ 108284 h 1130968"/>
                <a:gd name="connsiteX5" fmla="*/ 92577 w 365293"/>
                <a:gd name="connsiteY5" fmla="*/ 96252 h 1130968"/>
                <a:gd name="connsiteX6" fmla="*/ 104608 w 365293"/>
                <a:gd name="connsiteY6" fmla="*/ 48126 h 1130968"/>
                <a:gd name="connsiteX7" fmla="*/ 112629 w 365293"/>
                <a:gd name="connsiteY7" fmla="*/ 36095 h 1130968"/>
                <a:gd name="connsiteX8" fmla="*/ 128672 w 365293"/>
                <a:gd name="connsiteY8" fmla="*/ 4010 h 1130968"/>
                <a:gd name="connsiteX9" fmla="*/ 140703 w 365293"/>
                <a:gd name="connsiteY9" fmla="*/ 0 h 1130968"/>
                <a:gd name="connsiteX10" fmla="*/ 176798 w 365293"/>
                <a:gd name="connsiteY10" fmla="*/ 20052 h 1130968"/>
                <a:gd name="connsiteX11" fmla="*/ 188829 w 365293"/>
                <a:gd name="connsiteY11" fmla="*/ 28073 h 1130968"/>
                <a:gd name="connsiteX12" fmla="*/ 208882 w 365293"/>
                <a:gd name="connsiteY12" fmla="*/ 40105 h 1130968"/>
                <a:gd name="connsiteX13" fmla="*/ 244977 w 365293"/>
                <a:gd name="connsiteY13" fmla="*/ 32084 h 1130968"/>
                <a:gd name="connsiteX14" fmla="*/ 257008 w 365293"/>
                <a:gd name="connsiteY14" fmla="*/ 24063 h 1130968"/>
                <a:gd name="connsiteX15" fmla="*/ 269040 w 365293"/>
                <a:gd name="connsiteY15" fmla="*/ 12031 h 1130968"/>
                <a:gd name="connsiteX16" fmla="*/ 293103 w 365293"/>
                <a:gd name="connsiteY16" fmla="*/ 24063 h 1130968"/>
                <a:gd name="connsiteX17" fmla="*/ 301124 w 365293"/>
                <a:gd name="connsiteY17" fmla="*/ 48126 h 1130968"/>
                <a:gd name="connsiteX18" fmla="*/ 305135 w 365293"/>
                <a:gd name="connsiteY18" fmla="*/ 60158 h 1130968"/>
                <a:gd name="connsiteX19" fmla="*/ 301124 w 365293"/>
                <a:gd name="connsiteY19" fmla="*/ 76200 h 1130968"/>
                <a:gd name="connsiteX20" fmla="*/ 297114 w 365293"/>
                <a:gd name="connsiteY20" fmla="*/ 88231 h 1130968"/>
                <a:gd name="connsiteX21" fmla="*/ 273050 w 365293"/>
                <a:gd name="connsiteY21" fmla="*/ 96252 h 1130968"/>
                <a:gd name="connsiteX22" fmla="*/ 240966 w 365293"/>
                <a:gd name="connsiteY22" fmla="*/ 92242 h 1130968"/>
                <a:gd name="connsiteX23" fmla="*/ 244977 w 365293"/>
                <a:gd name="connsiteY23" fmla="*/ 112295 h 1130968"/>
                <a:gd name="connsiteX24" fmla="*/ 252998 w 365293"/>
                <a:gd name="connsiteY24" fmla="*/ 136358 h 1130968"/>
                <a:gd name="connsiteX25" fmla="*/ 257008 w 365293"/>
                <a:gd name="connsiteY25" fmla="*/ 148389 h 1130968"/>
                <a:gd name="connsiteX26" fmla="*/ 261019 w 365293"/>
                <a:gd name="connsiteY26" fmla="*/ 160421 h 1130968"/>
                <a:gd name="connsiteX27" fmla="*/ 265029 w 365293"/>
                <a:gd name="connsiteY27" fmla="*/ 192505 h 1130968"/>
                <a:gd name="connsiteX28" fmla="*/ 301124 w 365293"/>
                <a:gd name="connsiteY28" fmla="*/ 204537 h 1130968"/>
                <a:gd name="connsiteX29" fmla="*/ 325187 w 365293"/>
                <a:gd name="connsiteY29" fmla="*/ 220579 h 1130968"/>
                <a:gd name="connsiteX30" fmla="*/ 333208 w 365293"/>
                <a:gd name="connsiteY30" fmla="*/ 232610 h 1130968"/>
                <a:gd name="connsiteX31" fmla="*/ 337219 w 365293"/>
                <a:gd name="connsiteY31" fmla="*/ 248652 h 1130968"/>
                <a:gd name="connsiteX32" fmla="*/ 345240 w 365293"/>
                <a:gd name="connsiteY32" fmla="*/ 272716 h 1130968"/>
                <a:gd name="connsiteX33" fmla="*/ 349250 w 365293"/>
                <a:gd name="connsiteY33" fmla="*/ 288758 h 1130968"/>
                <a:gd name="connsiteX34" fmla="*/ 361282 w 365293"/>
                <a:gd name="connsiteY34" fmla="*/ 324852 h 1130968"/>
                <a:gd name="connsiteX35" fmla="*/ 365293 w 365293"/>
                <a:gd name="connsiteY35" fmla="*/ 336884 h 1130968"/>
                <a:gd name="connsiteX36" fmla="*/ 357272 w 365293"/>
                <a:gd name="connsiteY36" fmla="*/ 360947 h 1130968"/>
                <a:gd name="connsiteX37" fmla="*/ 349250 w 365293"/>
                <a:gd name="connsiteY37" fmla="*/ 389021 h 1130968"/>
                <a:gd name="connsiteX38" fmla="*/ 337219 w 365293"/>
                <a:gd name="connsiteY38" fmla="*/ 449179 h 1130968"/>
                <a:gd name="connsiteX39" fmla="*/ 333208 w 365293"/>
                <a:gd name="connsiteY39" fmla="*/ 469231 h 1130968"/>
                <a:gd name="connsiteX40" fmla="*/ 325187 w 365293"/>
                <a:gd name="connsiteY40" fmla="*/ 493295 h 1130968"/>
                <a:gd name="connsiteX41" fmla="*/ 317166 w 365293"/>
                <a:gd name="connsiteY41" fmla="*/ 529389 h 1130968"/>
                <a:gd name="connsiteX42" fmla="*/ 325187 w 365293"/>
                <a:gd name="connsiteY42" fmla="*/ 593558 h 1130968"/>
                <a:gd name="connsiteX43" fmla="*/ 329198 w 365293"/>
                <a:gd name="connsiteY43" fmla="*/ 625642 h 1130968"/>
                <a:gd name="connsiteX44" fmla="*/ 337219 w 365293"/>
                <a:gd name="connsiteY44" fmla="*/ 649705 h 1130968"/>
                <a:gd name="connsiteX45" fmla="*/ 345240 w 365293"/>
                <a:gd name="connsiteY45" fmla="*/ 681789 h 1130968"/>
                <a:gd name="connsiteX46" fmla="*/ 353261 w 365293"/>
                <a:gd name="connsiteY46" fmla="*/ 725905 h 1130968"/>
                <a:gd name="connsiteX47" fmla="*/ 365293 w 365293"/>
                <a:gd name="connsiteY47" fmla="*/ 790073 h 1130968"/>
                <a:gd name="connsiteX48" fmla="*/ 353261 w 365293"/>
                <a:gd name="connsiteY48" fmla="*/ 814137 h 1130968"/>
                <a:gd name="connsiteX49" fmla="*/ 341229 w 365293"/>
                <a:gd name="connsiteY49" fmla="*/ 818147 h 1130968"/>
                <a:gd name="connsiteX50" fmla="*/ 285082 w 365293"/>
                <a:gd name="connsiteY50" fmla="*/ 826168 h 1130968"/>
                <a:gd name="connsiteX51" fmla="*/ 269040 w 365293"/>
                <a:gd name="connsiteY51" fmla="*/ 846221 h 1130968"/>
                <a:gd name="connsiteX52" fmla="*/ 273050 w 365293"/>
                <a:gd name="connsiteY52" fmla="*/ 962526 h 1130968"/>
                <a:gd name="connsiteX53" fmla="*/ 273050 w 365293"/>
                <a:gd name="connsiteY53" fmla="*/ 1022684 h 1130968"/>
                <a:gd name="connsiteX54" fmla="*/ 285082 w 365293"/>
                <a:gd name="connsiteY54" fmla="*/ 1046747 h 1130968"/>
                <a:gd name="connsiteX55" fmla="*/ 297114 w 365293"/>
                <a:gd name="connsiteY55" fmla="*/ 1054768 h 1130968"/>
                <a:gd name="connsiteX56" fmla="*/ 313156 w 365293"/>
                <a:gd name="connsiteY56" fmla="*/ 1074821 h 1130968"/>
                <a:gd name="connsiteX57" fmla="*/ 329198 w 365293"/>
                <a:gd name="connsiteY57" fmla="*/ 1098884 h 1130968"/>
                <a:gd name="connsiteX58" fmla="*/ 337219 w 365293"/>
                <a:gd name="connsiteY58" fmla="*/ 1110916 h 1130968"/>
                <a:gd name="connsiteX59" fmla="*/ 321177 w 365293"/>
                <a:gd name="connsiteY59" fmla="*/ 1130968 h 1130968"/>
                <a:gd name="connsiteX60" fmla="*/ 297114 w 365293"/>
                <a:gd name="connsiteY60" fmla="*/ 1122947 h 1130968"/>
                <a:gd name="connsiteX61" fmla="*/ 285082 w 365293"/>
                <a:gd name="connsiteY61" fmla="*/ 1118937 h 1130968"/>
                <a:gd name="connsiteX62" fmla="*/ 273050 w 365293"/>
                <a:gd name="connsiteY62" fmla="*/ 1110916 h 1130968"/>
                <a:gd name="connsiteX63" fmla="*/ 261019 w 365293"/>
                <a:gd name="connsiteY63" fmla="*/ 1106905 h 1130968"/>
                <a:gd name="connsiteX64" fmla="*/ 236956 w 365293"/>
                <a:gd name="connsiteY64" fmla="*/ 1090863 h 1130968"/>
                <a:gd name="connsiteX65" fmla="*/ 212893 w 365293"/>
                <a:gd name="connsiteY65" fmla="*/ 1078831 h 1130968"/>
                <a:gd name="connsiteX66" fmla="*/ 208882 w 365293"/>
                <a:gd name="connsiteY66" fmla="*/ 1038726 h 1130968"/>
                <a:gd name="connsiteX67" fmla="*/ 212893 w 365293"/>
                <a:gd name="connsiteY67" fmla="*/ 926431 h 1130968"/>
                <a:gd name="connsiteX68" fmla="*/ 216903 w 365293"/>
                <a:gd name="connsiteY68" fmla="*/ 906379 h 1130968"/>
                <a:gd name="connsiteX69" fmla="*/ 224924 w 365293"/>
                <a:gd name="connsiteY69" fmla="*/ 858252 h 1130968"/>
                <a:gd name="connsiteX70" fmla="*/ 220914 w 365293"/>
                <a:gd name="connsiteY70" fmla="*/ 846221 h 1130968"/>
                <a:gd name="connsiteX71" fmla="*/ 196850 w 365293"/>
                <a:gd name="connsiteY71" fmla="*/ 838200 h 1130968"/>
                <a:gd name="connsiteX72" fmla="*/ 172787 w 365293"/>
                <a:gd name="connsiteY72" fmla="*/ 830179 h 1130968"/>
                <a:gd name="connsiteX73" fmla="*/ 160756 w 365293"/>
                <a:gd name="connsiteY73" fmla="*/ 826168 h 1130968"/>
                <a:gd name="connsiteX74" fmla="*/ 148724 w 365293"/>
                <a:gd name="connsiteY74" fmla="*/ 822158 h 1130968"/>
                <a:gd name="connsiteX75" fmla="*/ 140703 w 365293"/>
                <a:gd name="connsiteY75" fmla="*/ 834189 h 1130968"/>
                <a:gd name="connsiteX76" fmla="*/ 144714 w 365293"/>
                <a:gd name="connsiteY76" fmla="*/ 850231 h 1130968"/>
                <a:gd name="connsiteX77" fmla="*/ 148724 w 365293"/>
                <a:gd name="connsiteY77" fmla="*/ 874295 h 1130968"/>
                <a:gd name="connsiteX78" fmla="*/ 152735 w 365293"/>
                <a:gd name="connsiteY78" fmla="*/ 890337 h 1130968"/>
                <a:gd name="connsiteX79" fmla="*/ 156745 w 365293"/>
                <a:gd name="connsiteY79" fmla="*/ 910389 h 1130968"/>
                <a:gd name="connsiteX80" fmla="*/ 168777 w 365293"/>
                <a:gd name="connsiteY80" fmla="*/ 962526 h 1130968"/>
                <a:gd name="connsiteX81" fmla="*/ 160756 w 365293"/>
                <a:gd name="connsiteY81" fmla="*/ 986589 h 1130968"/>
                <a:gd name="connsiteX82" fmla="*/ 156745 w 365293"/>
                <a:gd name="connsiteY82" fmla="*/ 998621 h 1130968"/>
                <a:gd name="connsiteX83" fmla="*/ 144714 w 365293"/>
                <a:gd name="connsiteY83" fmla="*/ 1006642 h 1130968"/>
                <a:gd name="connsiteX84" fmla="*/ 124661 w 365293"/>
                <a:gd name="connsiteY84" fmla="*/ 1026695 h 1130968"/>
                <a:gd name="connsiteX85" fmla="*/ 112629 w 365293"/>
                <a:gd name="connsiteY85" fmla="*/ 1034716 h 1130968"/>
                <a:gd name="connsiteX86" fmla="*/ 108619 w 365293"/>
                <a:gd name="connsiteY86" fmla="*/ 1046747 h 1130968"/>
                <a:gd name="connsiteX87" fmla="*/ 88566 w 365293"/>
                <a:gd name="connsiteY87" fmla="*/ 1070810 h 1130968"/>
                <a:gd name="connsiteX88" fmla="*/ 76535 w 365293"/>
                <a:gd name="connsiteY88" fmla="*/ 1078831 h 1130968"/>
                <a:gd name="connsiteX89" fmla="*/ 64503 w 365293"/>
                <a:gd name="connsiteY89" fmla="*/ 1082842 h 1130968"/>
                <a:gd name="connsiteX90" fmla="*/ 32419 w 365293"/>
                <a:gd name="connsiteY90" fmla="*/ 1062789 h 1130968"/>
                <a:gd name="connsiteX91" fmla="*/ 28408 w 365293"/>
                <a:gd name="connsiteY91" fmla="*/ 1050758 h 1130968"/>
                <a:gd name="connsiteX92" fmla="*/ 36429 w 365293"/>
                <a:gd name="connsiteY92" fmla="*/ 1026695 h 1130968"/>
                <a:gd name="connsiteX93" fmla="*/ 52472 w 365293"/>
                <a:gd name="connsiteY93" fmla="*/ 1010652 h 1130968"/>
                <a:gd name="connsiteX94" fmla="*/ 60493 w 365293"/>
                <a:gd name="connsiteY94" fmla="*/ 998621 h 1130968"/>
                <a:gd name="connsiteX95" fmla="*/ 72524 w 365293"/>
                <a:gd name="connsiteY95" fmla="*/ 990600 h 1130968"/>
                <a:gd name="connsiteX96" fmla="*/ 92577 w 365293"/>
                <a:gd name="connsiteY96" fmla="*/ 954505 h 1130968"/>
                <a:gd name="connsiteX97" fmla="*/ 88566 w 365293"/>
                <a:gd name="connsiteY97" fmla="*/ 918410 h 1130968"/>
                <a:gd name="connsiteX98" fmla="*/ 88566 w 365293"/>
                <a:gd name="connsiteY98" fmla="*/ 890337 h 1130968"/>
                <a:gd name="connsiteX99" fmla="*/ 92577 w 365293"/>
                <a:gd name="connsiteY99" fmla="*/ 842210 h 1130968"/>
                <a:gd name="connsiteX100" fmla="*/ 88566 w 365293"/>
                <a:gd name="connsiteY100" fmla="*/ 826168 h 1130968"/>
                <a:gd name="connsiteX101" fmla="*/ 52472 w 365293"/>
                <a:gd name="connsiteY101" fmla="*/ 802105 h 1130968"/>
                <a:gd name="connsiteX102" fmla="*/ 44450 w 365293"/>
                <a:gd name="connsiteY102" fmla="*/ 794084 h 1130968"/>
                <a:gd name="connsiteX103" fmla="*/ 20387 w 365293"/>
                <a:gd name="connsiteY103" fmla="*/ 786063 h 1130968"/>
                <a:gd name="connsiteX104" fmla="*/ 8356 w 365293"/>
                <a:gd name="connsiteY104" fmla="*/ 782052 h 1130968"/>
                <a:gd name="connsiteX105" fmla="*/ 335 w 365293"/>
                <a:gd name="connsiteY105" fmla="*/ 770021 h 1130968"/>
                <a:gd name="connsiteX106" fmla="*/ 8356 w 365293"/>
                <a:gd name="connsiteY106" fmla="*/ 729916 h 1130968"/>
                <a:gd name="connsiteX107" fmla="*/ 12366 w 365293"/>
                <a:gd name="connsiteY107" fmla="*/ 713873 h 1130968"/>
                <a:gd name="connsiteX108" fmla="*/ 20387 w 365293"/>
                <a:gd name="connsiteY108" fmla="*/ 689810 h 1130968"/>
                <a:gd name="connsiteX109" fmla="*/ 24398 w 365293"/>
                <a:gd name="connsiteY109" fmla="*/ 661737 h 1130968"/>
                <a:gd name="connsiteX110" fmla="*/ 32419 w 365293"/>
                <a:gd name="connsiteY110" fmla="*/ 625642 h 1130968"/>
                <a:gd name="connsiteX111" fmla="*/ 40440 w 365293"/>
                <a:gd name="connsiteY111" fmla="*/ 581526 h 1130968"/>
                <a:gd name="connsiteX112" fmla="*/ 56482 w 365293"/>
                <a:gd name="connsiteY112" fmla="*/ 525379 h 1130968"/>
                <a:gd name="connsiteX113" fmla="*/ 64503 w 365293"/>
                <a:gd name="connsiteY113" fmla="*/ 501316 h 1130968"/>
                <a:gd name="connsiteX114" fmla="*/ 68514 w 365293"/>
                <a:gd name="connsiteY114" fmla="*/ 489284 h 1130968"/>
                <a:gd name="connsiteX115" fmla="*/ 84556 w 365293"/>
                <a:gd name="connsiteY115" fmla="*/ 465221 h 1130968"/>
                <a:gd name="connsiteX116" fmla="*/ 92577 w 365293"/>
                <a:gd name="connsiteY116" fmla="*/ 441158 h 1130968"/>
                <a:gd name="connsiteX117" fmla="*/ 96587 w 365293"/>
                <a:gd name="connsiteY117" fmla="*/ 429126 h 1130968"/>
                <a:gd name="connsiteX118" fmla="*/ 88566 w 365293"/>
                <a:gd name="connsiteY118" fmla="*/ 405063 h 1130968"/>
                <a:gd name="connsiteX119" fmla="*/ 72524 w 365293"/>
                <a:gd name="connsiteY119" fmla="*/ 381000 h 1130968"/>
                <a:gd name="connsiteX120" fmla="*/ 56482 w 365293"/>
                <a:gd name="connsiteY120" fmla="*/ 344905 h 1130968"/>
                <a:gd name="connsiteX121" fmla="*/ 44450 w 365293"/>
                <a:gd name="connsiteY121" fmla="*/ 308810 h 1130968"/>
                <a:gd name="connsiteX122" fmla="*/ 40440 w 365293"/>
                <a:gd name="connsiteY122" fmla="*/ 296779 h 1130968"/>
                <a:gd name="connsiteX123" fmla="*/ 36429 w 365293"/>
                <a:gd name="connsiteY123" fmla="*/ 284747 h 1130968"/>
                <a:gd name="connsiteX124" fmla="*/ 44450 w 365293"/>
                <a:gd name="connsiteY124" fmla="*/ 272716 h 1130968"/>
                <a:gd name="connsiteX125" fmla="*/ 72524 w 365293"/>
                <a:gd name="connsiteY125" fmla="*/ 248652 h 1130968"/>
                <a:gd name="connsiteX126" fmla="*/ 64503 w 365293"/>
                <a:gd name="connsiteY126" fmla="*/ 224589 h 1130968"/>
                <a:gd name="connsiteX127" fmla="*/ 96587 w 365293"/>
                <a:gd name="connsiteY127" fmla="*/ 196516 h 1130968"/>
                <a:gd name="connsiteX128" fmla="*/ 108619 w 365293"/>
                <a:gd name="connsiteY128" fmla="*/ 192505 h 1130968"/>
                <a:gd name="connsiteX129" fmla="*/ 100598 w 365293"/>
                <a:gd name="connsiteY129" fmla="*/ 176463 h 113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365293" h="1130968">
                  <a:moveTo>
                    <a:pt x="100598" y="176463"/>
                  </a:moveTo>
                  <a:lnTo>
                    <a:pt x="100598" y="176463"/>
                  </a:lnTo>
                  <a:cubicBezTo>
                    <a:pt x="105945" y="165768"/>
                    <a:pt x="113494" y="155915"/>
                    <a:pt x="116640" y="144379"/>
                  </a:cubicBezTo>
                  <a:cubicBezTo>
                    <a:pt x="117752" y="140300"/>
                    <a:pt x="114682" y="136043"/>
                    <a:pt x="112629" y="132347"/>
                  </a:cubicBezTo>
                  <a:cubicBezTo>
                    <a:pt x="107947" y="123920"/>
                    <a:pt x="96587" y="108284"/>
                    <a:pt x="96587" y="108284"/>
                  </a:cubicBezTo>
                  <a:cubicBezTo>
                    <a:pt x="95250" y="104273"/>
                    <a:pt x="92577" y="100480"/>
                    <a:pt x="92577" y="96252"/>
                  </a:cubicBezTo>
                  <a:cubicBezTo>
                    <a:pt x="92577" y="87230"/>
                    <a:pt x="99630" y="55593"/>
                    <a:pt x="104608" y="48126"/>
                  </a:cubicBezTo>
                  <a:cubicBezTo>
                    <a:pt x="107282" y="44116"/>
                    <a:pt x="110671" y="40499"/>
                    <a:pt x="112629" y="36095"/>
                  </a:cubicBezTo>
                  <a:cubicBezTo>
                    <a:pt x="118448" y="23002"/>
                    <a:pt x="116190" y="11498"/>
                    <a:pt x="128672" y="4010"/>
                  </a:cubicBezTo>
                  <a:cubicBezTo>
                    <a:pt x="132297" y="1835"/>
                    <a:pt x="136693" y="1337"/>
                    <a:pt x="140703" y="0"/>
                  </a:cubicBezTo>
                  <a:cubicBezTo>
                    <a:pt x="161880" y="7058"/>
                    <a:pt x="149218" y="1665"/>
                    <a:pt x="176798" y="20052"/>
                  </a:cubicBezTo>
                  <a:cubicBezTo>
                    <a:pt x="180808" y="22726"/>
                    <a:pt x="185421" y="24665"/>
                    <a:pt x="188829" y="28073"/>
                  </a:cubicBezTo>
                  <a:cubicBezTo>
                    <a:pt x="199839" y="39085"/>
                    <a:pt x="193263" y="34899"/>
                    <a:pt x="208882" y="40105"/>
                  </a:cubicBezTo>
                  <a:cubicBezTo>
                    <a:pt x="218128" y="38564"/>
                    <a:pt x="235102" y="37022"/>
                    <a:pt x="244977" y="32084"/>
                  </a:cubicBezTo>
                  <a:cubicBezTo>
                    <a:pt x="249288" y="29928"/>
                    <a:pt x="253305" y="27149"/>
                    <a:pt x="257008" y="24063"/>
                  </a:cubicBezTo>
                  <a:cubicBezTo>
                    <a:pt x="261365" y="20432"/>
                    <a:pt x="265029" y="16042"/>
                    <a:pt x="269040" y="12031"/>
                  </a:cubicBezTo>
                  <a:cubicBezTo>
                    <a:pt x="275595" y="14216"/>
                    <a:pt x="289011" y="17516"/>
                    <a:pt x="293103" y="24063"/>
                  </a:cubicBezTo>
                  <a:cubicBezTo>
                    <a:pt x="297584" y="31233"/>
                    <a:pt x="298450" y="40105"/>
                    <a:pt x="301124" y="48126"/>
                  </a:cubicBezTo>
                  <a:lnTo>
                    <a:pt x="305135" y="60158"/>
                  </a:lnTo>
                  <a:cubicBezTo>
                    <a:pt x="303798" y="65505"/>
                    <a:pt x="302638" y="70900"/>
                    <a:pt x="301124" y="76200"/>
                  </a:cubicBezTo>
                  <a:cubicBezTo>
                    <a:pt x="299963" y="80265"/>
                    <a:pt x="300554" y="85774"/>
                    <a:pt x="297114" y="88231"/>
                  </a:cubicBezTo>
                  <a:cubicBezTo>
                    <a:pt x="290234" y="93145"/>
                    <a:pt x="273050" y="96252"/>
                    <a:pt x="273050" y="96252"/>
                  </a:cubicBezTo>
                  <a:cubicBezTo>
                    <a:pt x="262355" y="94915"/>
                    <a:pt x="250324" y="86894"/>
                    <a:pt x="240966" y="92242"/>
                  </a:cubicBezTo>
                  <a:cubicBezTo>
                    <a:pt x="235048" y="95624"/>
                    <a:pt x="243183" y="105718"/>
                    <a:pt x="244977" y="112295"/>
                  </a:cubicBezTo>
                  <a:cubicBezTo>
                    <a:pt x="247202" y="120452"/>
                    <a:pt x="250324" y="128337"/>
                    <a:pt x="252998" y="136358"/>
                  </a:cubicBezTo>
                  <a:lnTo>
                    <a:pt x="257008" y="148389"/>
                  </a:lnTo>
                  <a:lnTo>
                    <a:pt x="261019" y="160421"/>
                  </a:lnTo>
                  <a:cubicBezTo>
                    <a:pt x="262356" y="171116"/>
                    <a:pt x="258848" y="183675"/>
                    <a:pt x="265029" y="192505"/>
                  </a:cubicBezTo>
                  <a:cubicBezTo>
                    <a:pt x="270290" y="200020"/>
                    <a:pt x="292478" y="198773"/>
                    <a:pt x="301124" y="204537"/>
                  </a:cubicBezTo>
                  <a:lnTo>
                    <a:pt x="325187" y="220579"/>
                  </a:lnTo>
                  <a:cubicBezTo>
                    <a:pt x="327861" y="224589"/>
                    <a:pt x="331309" y="228180"/>
                    <a:pt x="333208" y="232610"/>
                  </a:cubicBezTo>
                  <a:cubicBezTo>
                    <a:pt x="335379" y="237676"/>
                    <a:pt x="335635" y="243373"/>
                    <a:pt x="337219" y="248652"/>
                  </a:cubicBezTo>
                  <a:cubicBezTo>
                    <a:pt x="339649" y="256751"/>
                    <a:pt x="343190" y="264513"/>
                    <a:pt x="345240" y="272716"/>
                  </a:cubicBezTo>
                  <a:cubicBezTo>
                    <a:pt x="346577" y="278063"/>
                    <a:pt x="347666" y="283479"/>
                    <a:pt x="349250" y="288758"/>
                  </a:cubicBezTo>
                  <a:cubicBezTo>
                    <a:pt x="352894" y="300905"/>
                    <a:pt x="357272" y="312821"/>
                    <a:pt x="361282" y="324852"/>
                  </a:cubicBezTo>
                  <a:lnTo>
                    <a:pt x="365293" y="336884"/>
                  </a:lnTo>
                  <a:cubicBezTo>
                    <a:pt x="362619" y="344905"/>
                    <a:pt x="359323" y="352745"/>
                    <a:pt x="357272" y="360947"/>
                  </a:cubicBezTo>
                  <a:cubicBezTo>
                    <a:pt x="352236" y="381090"/>
                    <a:pt x="355004" y="371760"/>
                    <a:pt x="349250" y="389021"/>
                  </a:cubicBezTo>
                  <a:cubicBezTo>
                    <a:pt x="339266" y="458916"/>
                    <a:pt x="352681" y="371880"/>
                    <a:pt x="337219" y="449179"/>
                  </a:cubicBezTo>
                  <a:cubicBezTo>
                    <a:pt x="335882" y="455863"/>
                    <a:pt x="335002" y="462655"/>
                    <a:pt x="333208" y="469231"/>
                  </a:cubicBezTo>
                  <a:cubicBezTo>
                    <a:pt x="330983" y="477388"/>
                    <a:pt x="327237" y="485092"/>
                    <a:pt x="325187" y="493295"/>
                  </a:cubicBezTo>
                  <a:cubicBezTo>
                    <a:pt x="319524" y="515950"/>
                    <a:pt x="322258" y="503932"/>
                    <a:pt x="317166" y="529389"/>
                  </a:cubicBezTo>
                  <a:cubicBezTo>
                    <a:pt x="324661" y="596833"/>
                    <a:pt x="317560" y="536356"/>
                    <a:pt x="325187" y="593558"/>
                  </a:cubicBezTo>
                  <a:cubicBezTo>
                    <a:pt x="326611" y="604241"/>
                    <a:pt x="326940" y="615103"/>
                    <a:pt x="329198" y="625642"/>
                  </a:cubicBezTo>
                  <a:cubicBezTo>
                    <a:pt x="330970" y="633909"/>
                    <a:pt x="335168" y="641503"/>
                    <a:pt x="337219" y="649705"/>
                  </a:cubicBezTo>
                  <a:cubicBezTo>
                    <a:pt x="339893" y="660400"/>
                    <a:pt x="343078" y="670979"/>
                    <a:pt x="345240" y="681789"/>
                  </a:cubicBezTo>
                  <a:cubicBezTo>
                    <a:pt x="359467" y="752933"/>
                    <a:pt x="337844" y="643683"/>
                    <a:pt x="353261" y="725905"/>
                  </a:cubicBezTo>
                  <a:cubicBezTo>
                    <a:pt x="367685" y="802831"/>
                    <a:pt x="356172" y="735356"/>
                    <a:pt x="365293" y="790073"/>
                  </a:cubicBezTo>
                  <a:cubicBezTo>
                    <a:pt x="362651" y="797998"/>
                    <a:pt x="360328" y="808484"/>
                    <a:pt x="353261" y="814137"/>
                  </a:cubicBezTo>
                  <a:cubicBezTo>
                    <a:pt x="349960" y="816778"/>
                    <a:pt x="345330" y="817122"/>
                    <a:pt x="341229" y="818147"/>
                  </a:cubicBezTo>
                  <a:cubicBezTo>
                    <a:pt x="320790" y="823257"/>
                    <a:pt x="307557" y="823671"/>
                    <a:pt x="285082" y="826168"/>
                  </a:cubicBezTo>
                  <a:cubicBezTo>
                    <a:pt x="271683" y="830635"/>
                    <a:pt x="269040" y="827756"/>
                    <a:pt x="269040" y="846221"/>
                  </a:cubicBezTo>
                  <a:cubicBezTo>
                    <a:pt x="269040" y="885012"/>
                    <a:pt x="271713" y="923758"/>
                    <a:pt x="273050" y="962526"/>
                  </a:cubicBezTo>
                  <a:cubicBezTo>
                    <a:pt x="268839" y="996221"/>
                    <a:pt x="266664" y="990755"/>
                    <a:pt x="273050" y="1022684"/>
                  </a:cubicBezTo>
                  <a:cubicBezTo>
                    <a:pt x="274681" y="1030838"/>
                    <a:pt x="279167" y="1040833"/>
                    <a:pt x="285082" y="1046747"/>
                  </a:cubicBezTo>
                  <a:cubicBezTo>
                    <a:pt x="288490" y="1050155"/>
                    <a:pt x="293103" y="1052094"/>
                    <a:pt x="297114" y="1054768"/>
                  </a:cubicBezTo>
                  <a:cubicBezTo>
                    <a:pt x="306144" y="1081862"/>
                    <a:pt x="293620" y="1052495"/>
                    <a:pt x="313156" y="1074821"/>
                  </a:cubicBezTo>
                  <a:cubicBezTo>
                    <a:pt x="319504" y="1082076"/>
                    <a:pt x="323851" y="1090863"/>
                    <a:pt x="329198" y="1098884"/>
                  </a:cubicBezTo>
                  <a:lnTo>
                    <a:pt x="337219" y="1110916"/>
                  </a:lnTo>
                  <a:cubicBezTo>
                    <a:pt x="334715" y="1118428"/>
                    <a:pt x="333269" y="1130968"/>
                    <a:pt x="321177" y="1130968"/>
                  </a:cubicBezTo>
                  <a:cubicBezTo>
                    <a:pt x="312722" y="1130968"/>
                    <a:pt x="305135" y="1125621"/>
                    <a:pt x="297114" y="1122947"/>
                  </a:cubicBezTo>
                  <a:lnTo>
                    <a:pt x="285082" y="1118937"/>
                  </a:lnTo>
                  <a:cubicBezTo>
                    <a:pt x="281071" y="1116263"/>
                    <a:pt x="277361" y="1113072"/>
                    <a:pt x="273050" y="1110916"/>
                  </a:cubicBezTo>
                  <a:cubicBezTo>
                    <a:pt x="269269" y="1109025"/>
                    <a:pt x="264714" y="1108958"/>
                    <a:pt x="261019" y="1106905"/>
                  </a:cubicBezTo>
                  <a:cubicBezTo>
                    <a:pt x="252592" y="1102223"/>
                    <a:pt x="246101" y="1093912"/>
                    <a:pt x="236956" y="1090863"/>
                  </a:cubicBezTo>
                  <a:cubicBezTo>
                    <a:pt x="220351" y="1085328"/>
                    <a:pt x="228442" y="1089197"/>
                    <a:pt x="212893" y="1078831"/>
                  </a:cubicBezTo>
                  <a:cubicBezTo>
                    <a:pt x="198306" y="1056952"/>
                    <a:pt x="206783" y="1075460"/>
                    <a:pt x="208882" y="1038726"/>
                  </a:cubicBezTo>
                  <a:cubicBezTo>
                    <a:pt x="211019" y="1001331"/>
                    <a:pt x="210627" y="963818"/>
                    <a:pt x="212893" y="926431"/>
                  </a:cubicBezTo>
                  <a:cubicBezTo>
                    <a:pt x="213305" y="919627"/>
                    <a:pt x="215718" y="913092"/>
                    <a:pt x="216903" y="906379"/>
                  </a:cubicBezTo>
                  <a:cubicBezTo>
                    <a:pt x="219729" y="890363"/>
                    <a:pt x="224924" y="858252"/>
                    <a:pt x="224924" y="858252"/>
                  </a:cubicBezTo>
                  <a:cubicBezTo>
                    <a:pt x="223587" y="854242"/>
                    <a:pt x="224354" y="848678"/>
                    <a:pt x="220914" y="846221"/>
                  </a:cubicBezTo>
                  <a:cubicBezTo>
                    <a:pt x="214034" y="841307"/>
                    <a:pt x="204871" y="840874"/>
                    <a:pt x="196850" y="838200"/>
                  </a:cubicBezTo>
                  <a:lnTo>
                    <a:pt x="172787" y="830179"/>
                  </a:lnTo>
                  <a:lnTo>
                    <a:pt x="160756" y="826168"/>
                  </a:lnTo>
                  <a:lnTo>
                    <a:pt x="148724" y="822158"/>
                  </a:lnTo>
                  <a:cubicBezTo>
                    <a:pt x="146050" y="826168"/>
                    <a:pt x="141385" y="829418"/>
                    <a:pt x="140703" y="834189"/>
                  </a:cubicBezTo>
                  <a:cubicBezTo>
                    <a:pt x="139924" y="839646"/>
                    <a:pt x="143633" y="844826"/>
                    <a:pt x="144714" y="850231"/>
                  </a:cubicBezTo>
                  <a:cubicBezTo>
                    <a:pt x="146309" y="858205"/>
                    <a:pt x="147129" y="866321"/>
                    <a:pt x="148724" y="874295"/>
                  </a:cubicBezTo>
                  <a:cubicBezTo>
                    <a:pt x="149805" y="879700"/>
                    <a:pt x="151539" y="884956"/>
                    <a:pt x="152735" y="890337"/>
                  </a:cubicBezTo>
                  <a:cubicBezTo>
                    <a:pt x="154214" y="896991"/>
                    <a:pt x="155212" y="903747"/>
                    <a:pt x="156745" y="910389"/>
                  </a:cubicBezTo>
                  <a:cubicBezTo>
                    <a:pt x="171263" y="973303"/>
                    <a:pt x="159609" y="916689"/>
                    <a:pt x="168777" y="962526"/>
                  </a:cubicBezTo>
                  <a:lnTo>
                    <a:pt x="160756" y="986589"/>
                  </a:lnTo>
                  <a:cubicBezTo>
                    <a:pt x="159419" y="990600"/>
                    <a:pt x="160263" y="996276"/>
                    <a:pt x="156745" y="998621"/>
                  </a:cubicBezTo>
                  <a:cubicBezTo>
                    <a:pt x="152735" y="1001295"/>
                    <a:pt x="148341" y="1003468"/>
                    <a:pt x="144714" y="1006642"/>
                  </a:cubicBezTo>
                  <a:cubicBezTo>
                    <a:pt x="137600" y="1012867"/>
                    <a:pt x="132527" y="1021452"/>
                    <a:pt x="124661" y="1026695"/>
                  </a:cubicBezTo>
                  <a:lnTo>
                    <a:pt x="112629" y="1034716"/>
                  </a:lnTo>
                  <a:cubicBezTo>
                    <a:pt x="111292" y="1038726"/>
                    <a:pt x="110509" y="1042966"/>
                    <a:pt x="108619" y="1046747"/>
                  </a:cubicBezTo>
                  <a:cubicBezTo>
                    <a:pt x="104111" y="1055763"/>
                    <a:pt x="96171" y="1064473"/>
                    <a:pt x="88566" y="1070810"/>
                  </a:cubicBezTo>
                  <a:cubicBezTo>
                    <a:pt x="84863" y="1073896"/>
                    <a:pt x="80846" y="1076675"/>
                    <a:pt x="76535" y="1078831"/>
                  </a:cubicBezTo>
                  <a:cubicBezTo>
                    <a:pt x="72754" y="1080722"/>
                    <a:pt x="68514" y="1081505"/>
                    <a:pt x="64503" y="1082842"/>
                  </a:cubicBezTo>
                  <a:cubicBezTo>
                    <a:pt x="42554" y="1075526"/>
                    <a:pt x="41317" y="1080585"/>
                    <a:pt x="32419" y="1062789"/>
                  </a:cubicBezTo>
                  <a:cubicBezTo>
                    <a:pt x="30528" y="1059008"/>
                    <a:pt x="29745" y="1054768"/>
                    <a:pt x="28408" y="1050758"/>
                  </a:cubicBezTo>
                  <a:cubicBezTo>
                    <a:pt x="31082" y="1042737"/>
                    <a:pt x="30450" y="1032674"/>
                    <a:pt x="36429" y="1026695"/>
                  </a:cubicBezTo>
                  <a:cubicBezTo>
                    <a:pt x="41777" y="1021347"/>
                    <a:pt x="48277" y="1016945"/>
                    <a:pt x="52472" y="1010652"/>
                  </a:cubicBezTo>
                  <a:cubicBezTo>
                    <a:pt x="55146" y="1006642"/>
                    <a:pt x="57085" y="1002029"/>
                    <a:pt x="60493" y="998621"/>
                  </a:cubicBezTo>
                  <a:cubicBezTo>
                    <a:pt x="63901" y="995213"/>
                    <a:pt x="68514" y="993274"/>
                    <a:pt x="72524" y="990600"/>
                  </a:cubicBezTo>
                  <a:cubicBezTo>
                    <a:pt x="90911" y="963019"/>
                    <a:pt x="85517" y="975682"/>
                    <a:pt x="92577" y="954505"/>
                  </a:cubicBezTo>
                  <a:cubicBezTo>
                    <a:pt x="91240" y="942473"/>
                    <a:pt x="88566" y="930516"/>
                    <a:pt x="88566" y="918410"/>
                  </a:cubicBezTo>
                  <a:cubicBezTo>
                    <a:pt x="88566" y="878136"/>
                    <a:pt x="101105" y="940488"/>
                    <a:pt x="88566" y="890337"/>
                  </a:cubicBezTo>
                  <a:cubicBezTo>
                    <a:pt x="89903" y="874295"/>
                    <a:pt x="92577" y="858308"/>
                    <a:pt x="92577" y="842210"/>
                  </a:cubicBezTo>
                  <a:cubicBezTo>
                    <a:pt x="92577" y="836698"/>
                    <a:pt x="92196" y="830316"/>
                    <a:pt x="88566" y="826168"/>
                  </a:cubicBezTo>
                  <a:cubicBezTo>
                    <a:pt x="60531" y="794129"/>
                    <a:pt x="72505" y="822135"/>
                    <a:pt x="52472" y="802105"/>
                  </a:cubicBezTo>
                  <a:cubicBezTo>
                    <a:pt x="49798" y="799431"/>
                    <a:pt x="47832" y="795775"/>
                    <a:pt x="44450" y="794084"/>
                  </a:cubicBezTo>
                  <a:cubicBezTo>
                    <a:pt x="36888" y="790303"/>
                    <a:pt x="28408" y="788737"/>
                    <a:pt x="20387" y="786063"/>
                  </a:cubicBezTo>
                  <a:lnTo>
                    <a:pt x="8356" y="782052"/>
                  </a:lnTo>
                  <a:cubicBezTo>
                    <a:pt x="5682" y="778042"/>
                    <a:pt x="815" y="774817"/>
                    <a:pt x="335" y="770021"/>
                  </a:cubicBezTo>
                  <a:cubicBezTo>
                    <a:pt x="-1441" y="752268"/>
                    <a:pt x="4210" y="744428"/>
                    <a:pt x="8356" y="729916"/>
                  </a:cubicBezTo>
                  <a:cubicBezTo>
                    <a:pt x="9870" y="724616"/>
                    <a:pt x="10782" y="719153"/>
                    <a:pt x="12366" y="713873"/>
                  </a:cubicBezTo>
                  <a:cubicBezTo>
                    <a:pt x="14795" y="705775"/>
                    <a:pt x="20387" y="689810"/>
                    <a:pt x="20387" y="689810"/>
                  </a:cubicBezTo>
                  <a:cubicBezTo>
                    <a:pt x="21724" y="680452"/>
                    <a:pt x="22844" y="671061"/>
                    <a:pt x="24398" y="661737"/>
                  </a:cubicBezTo>
                  <a:cubicBezTo>
                    <a:pt x="31411" y="619661"/>
                    <a:pt x="25201" y="661734"/>
                    <a:pt x="32419" y="625642"/>
                  </a:cubicBezTo>
                  <a:cubicBezTo>
                    <a:pt x="38567" y="594901"/>
                    <a:pt x="33981" y="609514"/>
                    <a:pt x="40440" y="581526"/>
                  </a:cubicBezTo>
                  <a:cubicBezTo>
                    <a:pt x="47994" y="548794"/>
                    <a:pt x="46906" y="554106"/>
                    <a:pt x="56482" y="525379"/>
                  </a:cubicBezTo>
                  <a:lnTo>
                    <a:pt x="64503" y="501316"/>
                  </a:lnTo>
                  <a:cubicBezTo>
                    <a:pt x="65840" y="497305"/>
                    <a:pt x="66169" y="492802"/>
                    <a:pt x="68514" y="489284"/>
                  </a:cubicBezTo>
                  <a:lnTo>
                    <a:pt x="84556" y="465221"/>
                  </a:lnTo>
                  <a:lnTo>
                    <a:pt x="92577" y="441158"/>
                  </a:lnTo>
                  <a:lnTo>
                    <a:pt x="96587" y="429126"/>
                  </a:lnTo>
                  <a:cubicBezTo>
                    <a:pt x="93913" y="421105"/>
                    <a:pt x="93256" y="412098"/>
                    <a:pt x="88566" y="405063"/>
                  </a:cubicBezTo>
                  <a:lnTo>
                    <a:pt x="72524" y="381000"/>
                  </a:lnTo>
                  <a:cubicBezTo>
                    <a:pt x="62979" y="352364"/>
                    <a:pt x="69193" y="363972"/>
                    <a:pt x="56482" y="344905"/>
                  </a:cubicBezTo>
                  <a:lnTo>
                    <a:pt x="44450" y="308810"/>
                  </a:lnTo>
                  <a:lnTo>
                    <a:pt x="40440" y="296779"/>
                  </a:lnTo>
                  <a:lnTo>
                    <a:pt x="36429" y="284747"/>
                  </a:lnTo>
                  <a:cubicBezTo>
                    <a:pt x="39103" y="280737"/>
                    <a:pt x="41313" y="276375"/>
                    <a:pt x="44450" y="272716"/>
                  </a:cubicBezTo>
                  <a:cubicBezTo>
                    <a:pt x="57418" y="257587"/>
                    <a:pt x="58332" y="258113"/>
                    <a:pt x="72524" y="248652"/>
                  </a:cubicBezTo>
                  <a:cubicBezTo>
                    <a:pt x="69850" y="240631"/>
                    <a:pt x="59813" y="231624"/>
                    <a:pt x="64503" y="224589"/>
                  </a:cubicBezTo>
                  <a:cubicBezTo>
                    <a:pt x="73861" y="210552"/>
                    <a:pt x="76535" y="203201"/>
                    <a:pt x="96587" y="196516"/>
                  </a:cubicBezTo>
                  <a:cubicBezTo>
                    <a:pt x="100598" y="195179"/>
                    <a:pt x="105630" y="195494"/>
                    <a:pt x="108619" y="192505"/>
                  </a:cubicBezTo>
                  <a:lnTo>
                    <a:pt x="100598" y="176463"/>
                  </a:lnTo>
                  <a:close/>
                </a:path>
              </a:pathLst>
            </a:cu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23" name="Group 122"/>
            <p:cNvGrpSpPr/>
            <p:nvPr/>
          </p:nvGrpSpPr>
          <p:grpSpPr>
            <a:xfrm>
              <a:off x="3315501" y="1825834"/>
              <a:ext cx="384584" cy="419186"/>
              <a:chOff x="1505273" y="1194316"/>
              <a:chExt cx="384584" cy="419186"/>
            </a:xfrm>
          </p:grpSpPr>
          <p:sp>
            <p:nvSpPr>
              <p:cNvPr id="125" name="Freeform 124"/>
              <p:cNvSpPr/>
              <p:nvPr/>
            </p:nvSpPr>
            <p:spPr>
              <a:xfrm>
                <a:off x="1505273" y="1266098"/>
                <a:ext cx="364958" cy="112295"/>
              </a:xfrm>
              <a:custGeom>
                <a:avLst/>
                <a:gdLst>
                  <a:gd name="connsiteX0" fmla="*/ 60158 w 364958"/>
                  <a:gd name="connsiteY0" fmla="*/ 8021 h 112295"/>
                  <a:gd name="connsiteX1" fmla="*/ 60158 w 364958"/>
                  <a:gd name="connsiteY1" fmla="*/ 8021 h 112295"/>
                  <a:gd name="connsiteX2" fmla="*/ 28073 w 364958"/>
                  <a:gd name="connsiteY2" fmla="*/ 24064 h 112295"/>
                  <a:gd name="connsiteX3" fmla="*/ 4010 w 364958"/>
                  <a:gd name="connsiteY3" fmla="*/ 36095 h 112295"/>
                  <a:gd name="connsiteX4" fmla="*/ 0 w 364958"/>
                  <a:gd name="connsiteY4" fmla="*/ 48127 h 112295"/>
                  <a:gd name="connsiteX5" fmla="*/ 12031 w 364958"/>
                  <a:gd name="connsiteY5" fmla="*/ 72190 h 112295"/>
                  <a:gd name="connsiteX6" fmla="*/ 48126 w 364958"/>
                  <a:gd name="connsiteY6" fmla="*/ 84221 h 112295"/>
                  <a:gd name="connsiteX7" fmla="*/ 72189 w 364958"/>
                  <a:gd name="connsiteY7" fmla="*/ 92243 h 112295"/>
                  <a:gd name="connsiteX8" fmla="*/ 84221 w 364958"/>
                  <a:gd name="connsiteY8" fmla="*/ 96253 h 112295"/>
                  <a:gd name="connsiteX9" fmla="*/ 160421 w 364958"/>
                  <a:gd name="connsiteY9" fmla="*/ 108285 h 112295"/>
                  <a:gd name="connsiteX10" fmla="*/ 188494 w 364958"/>
                  <a:gd name="connsiteY10" fmla="*/ 112295 h 112295"/>
                  <a:gd name="connsiteX11" fmla="*/ 316831 w 364958"/>
                  <a:gd name="connsiteY11" fmla="*/ 100264 h 112295"/>
                  <a:gd name="connsiteX12" fmla="*/ 328863 w 364958"/>
                  <a:gd name="connsiteY12" fmla="*/ 96253 h 112295"/>
                  <a:gd name="connsiteX13" fmla="*/ 348916 w 364958"/>
                  <a:gd name="connsiteY13" fmla="*/ 80211 h 112295"/>
                  <a:gd name="connsiteX14" fmla="*/ 364958 w 364958"/>
                  <a:gd name="connsiteY14" fmla="*/ 56148 h 112295"/>
                  <a:gd name="connsiteX15" fmla="*/ 356937 w 364958"/>
                  <a:gd name="connsiteY15" fmla="*/ 44116 h 112295"/>
                  <a:gd name="connsiteX16" fmla="*/ 320842 w 364958"/>
                  <a:gd name="connsiteY16" fmla="*/ 28074 h 112295"/>
                  <a:gd name="connsiteX17" fmla="*/ 308810 w 364958"/>
                  <a:gd name="connsiteY17" fmla="*/ 24064 h 112295"/>
                  <a:gd name="connsiteX18" fmla="*/ 272716 w 364958"/>
                  <a:gd name="connsiteY18" fmla="*/ 12032 h 112295"/>
                  <a:gd name="connsiteX19" fmla="*/ 240631 w 364958"/>
                  <a:gd name="connsiteY19" fmla="*/ 4011 h 112295"/>
                  <a:gd name="connsiteX20" fmla="*/ 196516 w 364958"/>
                  <a:gd name="connsiteY20" fmla="*/ 0 h 112295"/>
                  <a:gd name="connsiteX21" fmla="*/ 88231 w 364958"/>
                  <a:gd name="connsiteY21" fmla="*/ 12032 h 112295"/>
                  <a:gd name="connsiteX22" fmla="*/ 60158 w 364958"/>
                  <a:gd name="connsiteY22" fmla="*/ 8021 h 11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4958" h="112295">
                    <a:moveTo>
                      <a:pt x="60158" y="8021"/>
                    </a:moveTo>
                    <a:lnTo>
                      <a:pt x="60158" y="8021"/>
                    </a:lnTo>
                    <a:cubicBezTo>
                      <a:pt x="49463" y="13369"/>
                      <a:pt x="38959" y="19116"/>
                      <a:pt x="28073" y="24064"/>
                    </a:cubicBezTo>
                    <a:cubicBezTo>
                      <a:pt x="1977" y="35926"/>
                      <a:pt x="30383" y="18514"/>
                      <a:pt x="4010" y="36095"/>
                    </a:cubicBezTo>
                    <a:cubicBezTo>
                      <a:pt x="2673" y="40106"/>
                      <a:pt x="0" y="43899"/>
                      <a:pt x="0" y="48127"/>
                    </a:cubicBezTo>
                    <a:cubicBezTo>
                      <a:pt x="0" y="53317"/>
                      <a:pt x="7976" y="69655"/>
                      <a:pt x="12031" y="72190"/>
                    </a:cubicBezTo>
                    <a:cubicBezTo>
                      <a:pt x="12038" y="72194"/>
                      <a:pt x="42106" y="82215"/>
                      <a:pt x="48126" y="84221"/>
                    </a:cubicBezTo>
                    <a:lnTo>
                      <a:pt x="72189" y="92243"/>
                    </a:lnTo>
                    <a:cubicBezTo>
                      <a:pt x="76200" y="93580"/>
                      <a:pt x="80076" y="95424"/>
                      <a:pt x="84221" y="96253"/>
                    </a:cubicBezTo>
                    <a:cubicBezTo>
                      <a:pt x="122810" y="103972"/>
                      <a:pt x="97530" y="99301"/>
                      <a:pt x="160421" y="108285"/>
                    </a:cubicBezTo>
                    <a:lnTo>
                      <a:pt x="188494" y="112295"/>
                    </a:lnTo>
                    <a:cubicBezTo>
                      <a:pt x="301209" y="107960"/>
                      <a:pt x="259771" y="119285"/>
                      <a:pt x="316831" y="100264"/>
                    </a:cubicBezTo>
                    <a:cubicBezTo>
                      <a:pt x="320842" y="98927"/>
                      <a:pt x="325345" y="98598"/>
                      <a:pt x="328863" y="96253"/>
                    </a:cubicBezTo>
                    <a:cubicBezTo>
                      <a:pt x="336753" y="90993"/>
                      <a:pt x="343203" y="87828"/>
                      <a:pt x="348916" y="80211"/>
                    </a:cubicBezTo>
                    <a:cubicBezTo>
                      <a:pt x="354700" y="72499"/>
                      <a:pt x="364958" y="56148"/>
                      <a:pt x="364958" y="56148"/>
                    </a:cubicBezTo>
                    <a:cubicBezTo>
                      <a:pt x="362284" y="52137"/>
                      <a:pt x="360345" y="47524"/>
                      <a:pt x="356937" y="44116"/>
                    </a:cubicBezTo>
                    <a:cubicBezTo>
                      <a:pt x="347404" y="34583"/>
                      <a:pt x="332754" y="32044"/>
                      <a:pt x="320842" y="28074"/>
                    </a:cubicBezTo>
                    <a:lnTo>
                      <a:pt x="308810" y="24064"/>
                    </a:lnTo>
                    <a:lnTo>
                      <a:pt x="272716" y="12032"/>
                    </a:lnTo>
                    <a:cubicBezTo>
                      <a:pt x="259618" y="7665"/>
                      <a:pt x="256121" y="5947"/>
                      <a:pt x="240631" y="4011"/>
                    </a:cubicBezTo>
                    <a:cubicBezTo>
                      <a:pt x="225979" y="2180"/>
                      <a:pt x="211221" y="1337"/>
                      <a:pt x="196516" y="0"/>
                    </a:cubicBezTo>
                    <a:cubicBezTo>
                      <a:pt x="142008" y="3207"/>
                      <a:pt x="134323" y="508"/>
                      <a:pt x="88231" y="12032"/>
                    </a:cubicBezTo>
                    <a:cubicBezTo>
                      <a:pt x="70355" y="16502"/>
                      <a:pt x="64837" y="8689"/>
                      <a:pt x="60158" y="8021"/>
                    </a:cubicBezTo>
                    <a:close/>
                  </a:path>
                </a:pathLst>
              </a:cu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6" name="Freeform 125"/>
              <p:cNvSpPr/>
              <p:nvPr/>
            </p:nvSpPr>
            <p:spPr>
              <a:xfrm rot="21075586">
                <a:off x="1725057" y="1284472"/>
                <a:ext cx="164800" cy="97397"/>
              </a:xfrm>
              <a:custGeom>
                <a:avLst/>
                <a:gdLst>
                  <a:gd name="connsiteX0" fmla="*/ 57348 w 227728"/>
                  <a:gd name="connsiteY0" fmla="*/ 52066 h 105750"/>
                  <a:gd name="connsiteX1" fmla="*/ 57348 w 227728"/>
                  <a:gd name="connsiteY1" fmla="*/ 52066 h 105750"/>
                  <a:gd name="connsiteX2" fmla="*/ 80127 w 227728"/>
                  <a:gd name="connsiteY2" fmla="*/ 32541 h 105750"/>
                  <a:gd name="connsiteX3" fmla="*/ 89889 w 227728"/>
                  <a:gd name="connsiteY3" fmla="*/ 22779 h 105750"/>
                  <a:gd name="connsiteX4" fmla="*/ 99652 w 227728"/>
                  <a:gd name="connsiteY4" fmla="*/ 19525 h 105750"/>
                  <a:gd name="connsiteX5" fmla="*/ 125684 w 227728"/>
                  <a:gd name="connsiteY5" fmla="*/ 6508 h 105750"/>
                  <a:gd name="connsiteX6" fmla="*/ 135447 w 227728"/>
                  <a:gd name="connsiteY6" fmla="*/ 3254 h 105750"/>
                  <a:gd name="connsiteX7" fmla="*/ 145209 w 227728"/>
                  <a:gd name="connsiteY7" fmla="*/ 0 h 105750"/>
                  <a:gd name="connsiteX8" fmla="*/ 226561 w 227728"/>
                  <a:gd name="connsiteY8" fmla="*/ 3254 h 105750"/>
                  <a:gd name="connsiteX9" fmla="*/ 223307 w 227728"/>
                  <a:gd name="connsiteY9" fmla="*/ 13016 h 105750"/>
                  <a:gd name="connsiteX10" fmla="*/ 216799 w 227728"/>
                  <a:gd name="connsiteY10" fmla="*/ 19525 h 105750"/>
                  <a:gd name="connsiteX11" fmla="*/ 207037 w 227728"/>
                  <a:gd name="connsiteY11" fmla="*/ 22779 h 105750"/>
                  <a:gd name="connsiteX12" fmla="*/ 197274 w 227728"/>
                  <a:gd name="connsiteY12" fmla="*/ 29287 h 105750"/>
                  <a:gd name="connsiteX13" fmla="*/ 177750 w 227728"/>
                  <a:gd name="connsiteY13" fmla="*/ 35795 h 105750"/>
                  <a:gd name="connsiteX14" fmla="*/ 148463 w 227728"/>
                  <a:gd name="connsiteY14" fmla="*/ 48811 h 105750"/>
                  <a:gd name="connsiteX15" fmla="*/ 128938 w 227728"/>
                  <a:gd name="connsiteY15" fmla="*/ 55320 h 105750"/>
                  <a:gd name="connsiteX16" fmla="*/ 112668 w 227728"/>
                  <a:gd name="connsiteY16" fmla="*/ 58574 h 105750"/>
                  <a:gd name="connsiteX17" fmla="*/ 99652 w 227728"/>
                  <a:gd name="connsiteY17" fmla="*/ 61828 h 105750"/>
                  <a:gd name="connsiteX18" fmla="*/ 70365 w 227728"/>
                  <a:gd name="connsiteY18" fmla="*/ 65082 h 105750"/>
                  <a:gd name="connsiteX19" fmla="*/ 47586 w 227728"/>
                  <a:gd name="connsiteY19" fmla="*/ 74844 h 105750"/>
                  <a:gd name="connsiteX20" fmla="*/ 44332 w 227728"/>
                  <a:gd name="connsiteY20" fmla="*/ 84606 h 105750"/>
                  <a:gd name="connsiteX21" fmla="*/ 31316 w 227728"/>
                  <a:gd name="connsiteY21" fmla="*/ 104131 h 105750"/>
                  <a:gd name="connsiteX22" fmla="*/ 37824 w 227728"/>
                  <a:gd name="connsiteY22" fmla="*/ 81352 h 105750"/>
                  <a:gd name="connsiteX23" fmla="*/ 44332 w 227728"/>
                  <a:gd name="connsiteY23" fmla="*/ 61828 h 105750"/>
                  <a:gd name="connsiteX24" fmla="*/ 34570 w 227728"/>
                  <a:gd name="connsiteY24" fmla="*/ 55320 h 105750"/>
                  <a:gd name="connsiteX25" fmla="*/ 2029 w 227728"/>
                  <a:gd name="connsiteY25" fmla="*/ 58574 h 105750"/>
                  <a:gd name="connsiteX26" fmla="*/ 11791 w 227728"/>
                  <a:gd name="connsiteY26" fmla="*/ 55320 h 105750"/>
                  <a:gd name="connsiteX27" fmla="*/ 57348 w 227728"/>
                  <a:gd name="connsiteY27" fmla="*/ 52066 h 10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7728" h="105750">
                    <a:moveTo>
                      <a:pt x="57348" y="52066"/>
                    </a:moveTo>
                    <a:lnTo>
                      <a:pt x="57348" y="52066"/>
                    </a:lnTo>
                    <a:cubicBezTo>
                      <a:pt x="64941" y="45558"/>
                      <a:pt x="72694" y="39231"/>
                      <a:pt x="80127" y="32541"/>
                    </a:cubicBezTo>
                    <a:cubicBezTo>
                      <a:pt x="83548" y="29463"/>
                      <a:pt x="86060" y="25332"/>
                      <a:pt x="89889" y="22779"/>
                    </a:cubicBezTo>
                    <a:cubicBezTo>
                      <a:pt x="92743" y="20876"/>
                      <a:pt x="96398" y="20610"/>
                      <a:pt x="99652" y="19525"/>
                    </a:cubicBezTo>
                    <a:cubicBezTo>
                      <a:pt x="111010" y="8165"/>
                      <a:pt x="103250" y="13986"/>
                      <a:pt x="125684" y="6508"/>
                    </a:cubicBezTo>
                    <a:lnTo>
                      <a:pt x="135447" y="3254"/>
                    </a:lnTo>
                    <a:lnTo>
                      <a:pt x="145209" y="0"/>
                    </a:lnTo>
                    <a:cubicBezTo>
                      <a:pt x="172326" y="1085"/>
                      <a:pt x="199791" y="-1208"/>
                      <a:pt x="226561" y="3254"/>
                    </a:cubicBezTo>
                    <a:cubicBezTo>
                      <a:pt x="229944" y="3818"/>
                      <a:pt x="225072" y="10075"/>
                      <a:pt x="223307" y="13016"/>
                    </a:cubicBezTo>
                    <a:cubicBezTo>
                      <a:pt x="221729" y="15647"/>
                      <a:pt x="219430" y="17946"/>
                      <a:pt x="216799" y="19525"/>
                    </a:cubicBezTo>
                    <a:cubicBezTo>
                      <a:pt x="213858" y="21290"/>
                      <a:pt x="210105" y="21245"/>
                      <a:pt x="207037" y="22779"/>
                    </a:cubicBezTo>
                    <a:cubicBezTo>
                      <a:pt x="203539" y="24528"/>
                      <a:pt x="200848" y="27699"/>
                      <a:pt x="197274" y="29287"/>
                    </a:cubicBezTo>
                    <a:cubicBezTo>
                      <a:pt x="191005" y="32073"/>
                      <a:pt x="183458" y="31990"/>
                      <a:pt x="177750" y="35795"/>
                    </a:cubicBezTo>
                    <a:cubicBezTo>
                      <a:pt x="162278" y="46109"/>
                      <a:pt x="171701" y="41064"/>
                      <a:pt x="148463" y="48811"/>
                    </a:cubicBezTo>
                    <a:cubicBezTo>
                      <a:pt x="148450" y="48815"/>
                      <a:pt x="128951" y="55317"/>
                      <a:pt x="128938" y="55320"/>
                    </a:cubicBezTo>
                    <a:cubicBezTo>
                      <a:pt x="123515" y="56405"/>
                      <a:pt x="118067" y="57374"/>
                      <a:pt x="112668" y="58574"/>
                    </a:cubicBezTo>
                    <a:cubicBezTo>
                      <a:pt x="108302" y="59544"/>
                      <a:pt x="104072" y="61148"/>
                      <a:pt x="99652" y="61828"/>
                    </a:cubicBezTo>
                    <a:cubicBezTo>
                      <a:pt x="89944" y="63322"/>
                      <a:pt x="80127" y="63997"/>
                      <a:pt x="70365" y="65082"/>
                    </a:cubicBezTo>
                    <a:cubicBezTo>
                      <a:pt x="62549" y="67036"/>
                      <a:pt x="53204" y="67821"/>
                      <a:pt x="47586" y="74844"/>
                    </a:cubicBezTo>
                    <a:cubicBezTo>
                      <a:pt x="45443" y="77522"/>
                      <a:pt x="45998" y="81608"/>
                      <a:pt x="44332" y="84606"/>
                    </a:cubicBezTo>
                    <a:cubicBezTo>
                      <a:pt x="40533" y="91444"/>
                      <a:pt x="28842" y="111552"/>
                      <a:pt x="31316" y="104131"/>
                    </a:cubicBezTo>
                    <a:cubicBezTo>
                      <a:pt x="42251" y="71325"/>
                      <a:pt x="25566" y="122212"/>
                      <a:pt x="37824" y="81352"/>
                    </a:cubicBezTo>
                    <a:cubicBezTo>
                      <a:pt x="39795" y="74781"/>
                      <a:pt x="44332" y="61828"/>
                      <a:pt x="44332" y="61828"/>
                    </a:cubicBezTo>
                    <a:cubicBezTo>
                      <a:pt x="41078" y="59659"/>
                      <a:pt x="38469" y="55620"/>
                      <a:pt x="34570" y="55320"/>
                    </a:cubicBezTo>
                    <a:cubicBezTo>
                      <a:pt x="23701" y="54484"/>
                      <a:pt x="-8313" y="62021"/>
                      <a:pt x="2029" y="58574"/>
                    </a:cubicBezTo>
                    <a:cubicBezTo>
                      <a:pt x="5283" y="57489"/>
                      <a:pt x="8395" y="55805"/>
                      <a:pt x="11791" y="55320"/>
                    </a:cubicBezTo>
                    <a:cubicBezTo>
                      <a:pt x="23651" y="53626"/>
                      <a:pt x="49755" y="52608"/>
                      <a:pt x="57348" y="52066"/>
                    </a:cubicBezTo>
                    <a:close/>
                  </a:path>
                </a:pathLst>
              </a:custGeom>
              <a:solidFill>
                <a:schemeClr val="tx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7" name="Freeform 126"/>
              <p:cNvSpPr/>
              <p:nvPr/>
            </p:nvSpPr>
            <p:spPr>
              <a:xfrm rot="21075586">
                <a:off x="1669063" y="1243432"/>
                <a:ext cx="164800" cy="97397"/>
              </a:xfrm>
              <a:custGeom>
                <a:avLst/>
                <a:gdLst>
                  <a:gd name="connsiteX0" fmla="*/ 57348 w 227728"/>
                  <a:gd name="connsiteY0" fmla="*/ 52066 h 105750"/>
                  <a:gd name="connsiteX1" fmla="*/ 57348 w 227728"/>
                  <a:gd name="connsiteY1" fmla="*/ 52066 h 105750"/>
                  <a:gd name="connsiteX2" fmla="*/ 80127 w 227728"/>
                  <a:gd name="connsiteY2" fmla="*/ 32541 h 105750"/>
                  <a:gd name="connsiteX3" fmla="*/ 89889 w 227728"/>
                  <a:gd name="connsiteY3" fmla="*/ 22779 h 105750"/>
                  <a:gd name="connsiteX4" fmla="*/ 99652 w 227728"/>
                  <a:gd name="connsiteY4" fmla="*/ 19525 h 105750"/>
                  <a:gd name="connsiteX5" fmla="*/ 125684 w 227728"/>
                  <a:gd name="connsiteY5" fmla="*/ 6508 h 105750"/>
                  <a:gd name="connsiteX6" fmla="*/ 135447 w 227728"/>
                  <a:gd name="connsiteY6" fmla="*/ 3254 h 105750"/>
                  <a:gd name="connsiteX7" fmla="*/ 145209 w 227728"/>
                  <a:gd name="connsiteY7" fmla="*/ 0 h 105750"/>
                  <a:gd name="connsiteX8" fmla="*/ 226561 w 227728"/>
                  <a:gd name="connsiteY8" fmla="*/ 3254 h 105750"/>
                  <a:gd name="connsiteX9" fmla="*/ 223307 w 227728"/>
                  <a:gd name="connsiteY9" fmla="*/ 13016 h 105750"/>
                  <a:gd name="connsiteX10" fmla="*/ 216799 w 227728"/>
                  <a:gd name="connsiteY10" fmla="*/ 19525 h 105750"/>
                  <a:gd name="connsiteX11" fmla="*/ 207037 w 227728"/>
                  <a:gd name="connsiteY11" fmla="*/ 22779 h 105750"/>
                  <a:gd name="connsiteX12" fmla="*/ 197274 w 227728"/>
                  <a:gd name="connsiteY12" fmla="*/ 29287 h 105750"/>
                  <a:gd name="connsiteX13" fmla="*/ 177750 w 227728"/>
                  <a:gd name="connsiteY13" fmla="*/ 35795 h 105750"/>
                  <a:gd name="connsiteX14" fmla="*/ 148463 w 227728"/>
                  <a:gd name="connsiteY14" fmla="*/ 48811 h 105750"/>
                  <a:gd name="connsiteX15" fmla="*/ 128938 w 227728"/>
                  <a:gd name="connsiteY15" fmla="*/ 55320 h 105750"/>
                  <a:gd name="connsiteX16" fmla="*/ 112668 w 227728"/>
                  <a:gd name="connsiteY16" fmla="*/ 58574 h 105750"/>
                  <a:gd name="connsiteX17" fmla="*/ 99652 w 227728"/>
                  <a:gd name="connsiteY17" fmla="*/ 61828 h 105750"/>
                  <a:gd name="connsiteX18" fmla="*/ 70365 w 227728"/>
                  <a:gd name="connsiteY18" fmla="*/ 65082 h 105750"/>
                  <a:gd name="connsiteX19" fmla="*/ 47586 w 227728"/>
                  <a:gd name="connsiteY19" fmla="*/ 74844 h 105750"/>
                  <a:gd name="connsiteX20" fmla="*/ 44332 w 227728"/>
                  <a:gd name="connsiteY20" fmla="*/ 84606 h 105750"/>
                  <a:gd name="connsiteX21" fmla="*/ 31316 w 227728"/>
                  <a:gd name="connsiteY21" fmla="*/ 104131 h 105750"/>
                  <a:gd name="connsiteX22" fmla="*/ 37824 w 227728"/>
                  <a:gd name="connsiteY22" fmla="*/ 81352 h 105750"/>
                  <a:gd name="connsiteX23" fmla="*/ 44332 w 227728"/>
                  <a:gd name="connsiteY23" fmla="*/ 61828 h 105750"/>
                  <a:gd name="connsiteX24" fmla="*/ 34570 w 227728"/>
                  <a:gd name="connsiteY24" fmla="*/ 55320 h 105750"/>
                  <a:gd name="connsiteX25" fmla="*/ 2029 w 227728"/>
                  <a:gd name="connsiteY25" fmla="*/ 58574 h 105750"/>
                  <a:gd name="connsiteX26" fmla="*/ 11791 w 227728"/>
                  <a:gd name="connsiteY26" fmla="*/ 55320 h 105750"/>
                  <a:gd name="connsiteX27" fmla="*/ 57348 w 227728"/>
                  <a:gd name="connsiteY27" fmla="*/ 52066 h 10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7728" h="105750">
                    <a:moveTo>
                      <a:pt x="57348" y="52066"/>
                    </a:moveTo>
                    <a:lnTo>
                      <a:pt x="57348" y="52066"/>
                    </a:lnTo>
                    <a:cubicBezTo>
                      <a:pt x="64941" y="45558"/>
                      <a:pt x="72694" y="39231"/>
                      <a:pt x="80127" y="32541"/>
                    </a:cubicBezTo>
                    <a:cubicBezTo>
                      <a:pt x="83548" y="29463"/>
                      <a:pt x="86060" y="25332"/>
                      <a:pt x="89889" y="22779"/>
                    </a:cubicBezTo>
                    <a:cubicBezTo>
                      <a:pt x="92743" y="20876"/>
                      <a:pt x="96398" y="20610"/>
                      <a:pt x="99652" y="19525"/>
                    </a:cubicBezTo>
                    <a:cubicBezTo>
                      <a:pt x="111010" y="8165"/>
                      <a:pt x="103250" y="13986"/>
                      <a:pt x="125684" y="6508"/>
                    </a:cubicBezTo>
                    <a:lnTo>
                      <a:pt x="135447" y="3254"/>
                    </a:lnTo>
                    <a:lnTo>
                      <a:pt x="145209" y="0"/>
                    </a:lnTo>
                    <a:cubicBezTo>
                      <a:pt x="172326" y="1085"/>
                      <a:pt x="199791" y="-1208"/>
                      <a:pt x="226561" y="3254"/>
                    </a:cubicBezTo>
                    <a:cubicBezTo>
                      <a:pt x="229944" y="3818"/>
                      <a:pt x="225072" y="10075"/>
                      <a:pt x="223307" y="13016"/>
                    </a:cubicBezTo>
                    <a:cubicBezTo>
                      <a:pt x="221729" y="15647"/>
                      <a:pt x="219430" y="17946"/>
                      <a:pt x="216799" y="19525"/>
                    </a:cubicBezTo>
                    <a:cubicBezTo>
                      <a:pt x="213858" y="21290"/>
                      <a:pt x="210105" y="21245"/>
                      <a:pt x="207037" y="22779"/>
                    </a:cubicBezTo>
                    <a:cubicBezTo>
                      <a:pt x="203539" y="24528"/>
                      <a:pt x="200848" y="27699"/>
                      <a:pt x="197274" y="29287"/>
                    </a:cubicBezTo>
                    <a:cubicBezTo>
                      <a:pt x="191005" y="32073"/>
                      <a:pt x="183458" y="31990"/>
                      <a:pt x="177750" y="35795"/>
                    </a:cubicBezTo>
                    <a:cubicBezTo>
                      <a:pt x="162278" y="46109"/>
                      <a:pt x="171701" y="41064"/>
                      <a:pt x="148463" y="48811"/>
                    </a:cubicBezTo>
                    <a:cubicBezTo>
                      <a:pt x="148450" y="48815"/>
                      <a:pt x="128951" y="55317"/>
                      <a:pt x="128938" y="55320"/>
                    </a:cubicBezTo>
                    <a:cubicBezTo>
                      <a:pt x="123515" y="56405"/>
                      <a:pt x="118067" y="57374"/>
                      <a:pt x="112668" y="58574"/>
                    </a:cubicBezTo>
                    <a:cubicBezTo>
                      <a:pt x="108302" y="59544"/>
                      <a:pt x="104072" y="61148"/>
                      <a:pt x="99652" y="61828"/>
                    </a:cubicBezTo>
                    <a:cubicBezTo>
                      <a:pt x="89944" y="63322"/>
                      <a:pt x="80127" y="63997"/>
                      <a:pt x="70365" y="65082"/>
                    </a:cubicBezTo>
                    <a:cubicBezTo>
                      <a:pt x="62549" y="67036"/>
                      <a:pt x="53204" y="67821"/>
                      <a:pt x="47586" y="74844"/>
                    </a:cubicBezTo>
                    <a:cubicBezTo>
                      <a:pt x="45443" y="77522"/>
                      <a:pt x="45998" y="81608"/>
                      <a:pt x="44332" y="84606"/>
                    </a:cubicBezTo>
                    <a:cubicBezTo>
                      <a:pt x="40533" y="91444"/>
                      <a:pt x="28842" y="111552"/>
                      <a:pt x="31316" y="104131"/>
                    </a:cubicBezTo>
                    <a:cubicBezTo>
                      <a:pt x="42251" y="71325"/>
                      <a:pt x="25566" y="122212"/>
                      <a:pt x="37824" y="81352"/>
                    </a:cubicBezTo>
                    <a:cubicBezTo>
                      <a:pt x="39795" y="74781"/>
                      <a:pt x="44332" y="61828"/>
                      <a:pt x="44332" y="61828"/>
                    </a:cubicBezTo>
                    <a:cubicBezTo>
                      <a:pt x="41078" y="59659"/>
                      <a:pt x="38469" y="55620"/>
                      <a:pt x="34570" y="55320"/>
                    </a:cubicBezTo>
                    <a:cubicBezTo>
                      <a:pt x="23701" y="54484"/>
                      <a:pt x="-8313" y="62021"/>
                      <a:pt x="2029" y="58574"/>
                    </a:cubicBezTo>
                    <a:cubicBezTo>
                      <a:pt x="5283" y="57489"/>
                      <a:pt x="8395" y="55805"/>
                      <a:pt x="11791" y="55320"/>
                    </a:cubicBezTo>
                    <a:cubicBezTo>
                      <a:pt x="23651" y="53626"/>
                      <a:pt x="49755" y="52608"/>
                      <a:pt x="57348" y="52066"/>
                    </a:cubicBezTo>
                    <a:close/>
                  </a:path>
                </a:pathLst>
              </a:custGeom>
              <a:solidFill>
                <a:schemeClr val="tx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0" name="Freeform 129"/>
              <p:cNvSpPr/>
              <p:nvPr/>
            </p:nvSpPr>
            <p:spPr>
              <a:xfrm rot="21075586">
                <a:off x="1563172" y="1236436"/>
                <a:ext cx="164800" cy="97397"/>
              </a:xfrm>
              <a:custGeom>
                <a:avLst/>
                <a:gdLst>
                  <a:gd name="connsiteX0" fmla="*/ 57348 w 227728"/>
                  <a:gd name="connsiteY0" fmla="*/ 52066 h 105750"/>
                  <a:gd name="connsiteX1" fmla="*/ 57348 w 227728"/>
                  <a:gd name="connsiteY1" fmla="*/ 52066 h 105750"/>
                  <a:gd name="connsiteX2" fmla="*/ 80127 w 227728"/>
                  <a:gd name="connsiteY2" fmla="*/ 32541 h 105750"/>
                  <a:gd name="connsiteX3" fmla="*/ 89889 w 227728"/>
                  <a:gd name="connsiteY3" fmla="*/ 22779 h 105750"/>
                  <a:gd name="connsiteX4" fmla="*/ 99652 w 227728"/>
                  <a:gd name="connsiteY4" fmla="*/ 19525 h 105750"/>
                  <a:gd name="connsiteX5" fmla="*/ 125684 w 227728"/>
                  <a:gd name="connsiteY5" fmla="*/ 6508 h 105750"/>
                  <a:gd name="connsiteX6" fmla="*/ 135447 w 227728"/>
                  <a:gd name="connsiteY6" fmla="*/ 3254 h 105750"/>
                  <a:gd name="connsiteX7" fmla="*/ 145209 w 227728"/>
                  <a:gd name="connsiteY7" fmla="*/ 0 h 105750"/>
                  <a:gd name="connsiteX8" fmla="*/ 226561 w 227728"/>
                  <a:gd name="connsiteY8" fmla="*/ 3254 h 105750"/>
                  <a:gd name="connsiteX9" fmla="*/ 223307 w 227728"/>
                  <a:gd name="connsiteY9" fmla="*/ 13016 h 105750"/>
                  <a:gd name="connsiteX10" fmla="*/ 216799 w 227728"/>
                  <a:gd name="connsiteY10" fmla="*/ 19525 h 105750"/>
                  <a:gd name="connsiteX11" fmla="*/ 207037 w 227728"/>
                  <a:gd name="connsiteY11" fmla="*/ 22779 h 105750"/>
                  <a:gd name="connsiteX12" fmla="*/ 197274 w 227728"/>
                  <a:gd name="connsiteY12" fmla="*/ 29287 h 105750"/>
                  <a:gd name="connsiteX13" fmla="*/ 177750 w 227728"/>
                  <a:gd name="connsiteY13" fmla="*/ 35795 h 105750"/>
                  <a:gd name="connsiteX14" fmla="*/ 148463 w 227728"/>
                  <a:gd name="connsiteY14" fmla="*/ 48811 h 105750"/>
                  <a:gd name="connsiteX15" fmla="*/ 128938 w 227728"/>
                  <a:gd name="connsiteY15" fmla="*/ 55320 h 105750"/>
                  <a:gd name="connsiteX16" fmla="*/ 112668 w 227728"/>
                  <a:gd name="connsiteY16" fmla="*/ 58574 h 105750"/>
                  <a:gd name="connsiteX17" fmla="*/ 99652 w 227728"/>
                  <a:gd name="connsiteY17" fmla="*/ 61828 h 105750"/>
                  <a:gd name="connsiteX18" fmla="*/ 70365 w 227728"/>
                  <a:gd name="connsiteY18" fmla="*/ 65082 h 105750"/>
                  <a:gd name="connsiteX19" fmla="*/ 47586 w 227728"/>
                  <a:gd name="connsiteY19" fmla="*/ 74844 h 105750"/>
                  <a:gd name="connsiteX20" fmla="*/ 44332 w 227728"/>
                  <a:gd name="connsiteY20" fmla="*/ 84606 h 105750"/>
                  <a:gd name="connsiteX21" fmla="*/ 31316 w 227728"/>
                  <a:gd name="connsiteY21" fmla="*/ 104131 h 105750"/>
                  <a:gd name="connsiteX22" fmla="*/ 37824 w 227728"/>
                  <a:gd name="connsiteY22" fmla="*/ 81352 h 105750"/>
                  <a:gd name="connsiteX23" fmla="*/ 44332 w 227728"/>
                  <a:gd name="connsiteY23" fmla="*/ 61828 h 105750"/>
                  <a:gd name="connsiteX24" fmla="*/ 34570 w 227728"/>
                  <a:gd name="connsiteY24" fmla="*/ 55320 h 105750"/>
                  <a:gd name="connsiteX25" fmla="*/ 2029 w 227728"/>
                  <a:gd name="connsiteY25" fmla="*/ 58574 h 105750"/>
                  <a:gd name="connsiteX26" fmla="*/ 11791 w 227728"/>
                  <a:gd name="connsiteY26" fmla="*/ 55320 h 105750"/>
                  <a:gd name="connsiteX27" fmla="*/ 57348 w 227728"/>
                  <a:gd name="connsiteY27" fmla="*/ 52066 h 10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7728" h="105750">
                    <a:moveTo>
                      <a:pt x="57348" y="52066"/>
                    </a:moveTo>
                    <a:lnTo>
                      <a:pt x="57348" y="52066"/>
                    </a:lnTo>
                    <a:cubicBezTo>
                      <a:pt x="64941" y="45558"/>
                      <a:pt x="72694" y="39231"/>
                      <a:pt x="80127" y="32541"/>
                    </a:cubicBezTo>
                    <a:cubicBezTo>
                      <a:pt x="83548" y="29463"/>
                      <a:pt x="86060" y="25332"/>
                      <a:pt x="89889" y="22779"/>
                    </a:cubicBezTo>
                    <a:cubicBezTo>
                      <a:pt x="92743" y="20876"/>
                      <a:pt x="96398" y="20610"/>
                      <a:pt x="99652" y="19525"/>
                    </a:cubicBezTo>
                    <a:cubicBezTo>
                      <a:pt x="111010" y="8165"/>
                      <a:pt x="103250" y="13986"/>
                      <a:pt x="125684" y="6508"/>
                    </a:cubicBezTo>
                    <a:lnTo>
                      <a:pt x="135447" y="3254"/>
                    </a:lnTo>
                    <a:lnTo>
                      <a:pt x="145209" y="0"/>
                    </a:lnTo>
                    <a:cubicBezTo>
                      <a:pt x="172326" y="1085"/>
                      <a:pt x="199791" y="-1208"/>
                      <a:pt x="226561" y="3254"/>
                    </a:cubicBezTo>
                    <a:cubicBezTo>
                      <a:pt x="229944" y="3818"/>
                      <a:pt x="225072" y="10075"/>
                      <a:pt x="223307" y="13016"/>
                    </a:cubicBezTo>
                    <a:cubicBezTo>
                      <a:pt x="221729" y="15647"/>
                      <a:pt x="219430" y="17946"/>
                      <a:pt x="216799" y="19525"/>
                    </a:cubicBezTo>
                    <a:cubicBezTo>
                      <a:pt x="213858" y="21290"/>
                      <a:pt x="210105" y="21245"/>
                      <a:pt x="207037" y="22779"/>
                    </a:cubicBezTo>
                    <a:cubicBezTo>
                      <a:pt x="203539" y="24528"/>
                      <a:pt x="200848" y="27699"/>
                      <a:pt x="197274" y="29287"/>
                    </a:cubicBezTo>
                    <a:cubicBezTo>
                      <a:pt x="191005" y="32073"/>
                      <a:pt x="183458" y="31990"/>
                      <a:pt x="177750" y="35795"/>
                    </a:cubicBezTo>
                    <a:cubicBezTo>
                      <a:pt x="162278" y="46109"/>
                      <a:pt x="171701" y="41064"/>
                      <a:pt x="148463" y="48811"/>
                    </a:cubicBezTo>
                    <a:cubicBezTo>
                      <a:pt x="148450" y="48815"/>
                      <a:pt x="128951" y="55317"/>
                      <a:pt x="128938" y="55320"/>
                    </a:cubicBezTo>
                    <a:cubicBezTo>
                      <a:pt x="123515" y="56405"/>
                      <a:pt x="118067" y="57374"/>
                      <a:pt x="112668" y="58574"/>
                    </a:cubicBezTo>
                    <a:cubicBezTo>
                      <a:pt x="108302" y="59544"/>
                      <a:pt x="104072" y="61148"/>
                      <a:pt x="99652" y="61828"/>
                    </a:cubicBezTo>
                    <a:cubicBezTo>
                      <a:pt x="89944" y="63322"/>
                      <a:pt x="80127" y="63997"/>
                      <a:pt x="70365" y="65082"/>
                    </a:cubicBezTo>
                    <a:cubicBezTo>
                      <a:pt x="62549" y="67036"/>
                      <a:pt x="53204" y="67821"/>
                      <a:pt x="47586" y="74844"/>
                    </a:cubicBezTo>
                    <a:cubicBezTo>
                      <a:pt x="45443" y="77522"/>
                      <a:pt x="45998" y="81608"/>
                      <a:pt x="44332" y="84606"/>
                    </a:cubicBezTo>
                    <a:cubicBezTo>
                      <a:pt x="40533" y="91444"/>
                      <a:pt x="28842" y="111552"/>
                      <a:pt x="31316" y="104131"/>
                    </a:cubicBezTo>
                    <a:cubicBezTo>
                      <a:pt x="42251" y="71325"/>
                      <a:pt x="25566" y="122212"/>
                      <a:pt x="37824" y="81352"/>
                    </a:cubicBezTo>
                    <a:cubicBezTo>
                      <a:pt x="39795" y="74781"/>
                      <a:pt x="44332" y="61828"/>
                      <a:pt x="44332" y="61828"/>
                    </a:cubicBezTo>
                    <a:cubicBezTo>
                      <a:pt x="41078" y="59659"/>
                      <a:pt x="38469" y="55620"/>
                      <a:pt x="34570" y="55320"/>
                    </a:cubicBezTo>
                    <a:cubicBezTo>
                      <a:pt x="23701" y="54484"/>
                      <a:pt x="-8313" y="62021"/>
                      <a:pt x="2029" y="58574"/>
                    </a:cubicBezTo>
                    <a:cubicBezTo>
                      <a:pt x="5283" y="57489"/>
                      <a:pt x="8395" y="55805"/>
                      <a:pt x="11791" y="55320"/>
                    </a:cubicBezTo>
                    <a:cubicBezTo>
                      <a:pt x="23651" y="53626"/>
                      <a:pt x="49755" y="52608"/>
                      <a:pt x="57348" y="52066"/>
                    </a:cubicBezTo>
                    <a:close/>
                  </a:path>
                </a:pathLst>
              </a:custGeom>
              <a:solidFill>
                <a:schemeClr val="tx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1" name="Freeform 130"/>
              <p:cNvSpPr/>
              <p:nvPr/>
            </p:nvSpPr>
            <p:spPr>
              <a:xfrm rot="4325563">
                <a:off x="1551701" y="1237707"/>
                <a:ext cx="164800" cy="97397"/>
              </a:xfrm>
              <a:custGeom>
                <a:avLst/>
                <a:gdLst>
                  <a:gd name="connsiteX0" fmla="*/ 57348 w 227728"/>
                  <a:gd name="connsiteY0" fmla="*/ 52066 h 105750"/>
                  <a:gd name="connsiteX1" fmla="*/ 57348 w 227728"/>
                  <a:gd name="connsiteY1" fmla="*/ 52066 h 105750"/>
                  <a:gd name="connsiteX2" fmla="*/ 80127 w 227728"/>
                  <a:gd name="connsiteY2" fmla="*/ 32541 h 105750"/>
                  <a:gd name="connsiteX3" fmla="*/ 89889 w 227728"/>
                  <a:gd name="connsiteY3" fmla="*/ 22779 h 105750"/>
                  <a:gd name="connsiteX4" fmla="*/ 99652 w 227728"/>
                  <a:gd name="connsiteY4" fmla="*/ 19525 h 105750"/>
                  <a:gd name="connsiteX5" fmla="*/ 125684 w 227728"/>
                  <a:gd name="connsiteY5" fmla="*/ 6508 h 105750"/>
                  <a:gd name="connsiteX6" fmla="*/ 135447 w 227728"/>
                  <a:gd name="connsiteY6" fmla="*/ 3254 h 105750"/>
                  <a:gd name="connsiteX7" fmla="*/ 145209 w 227728"/>
                  <a:gd name="connsiteY7" fmla="*/ 0 h 105750"/>
                  <a:gd name="connsiteX8" fmla="*/ 226561 w 227728"/>
                  <a:gd name="connsiteY8" fmla="*/ 3254 h 105750"/>
                  <a:gd name="connsiteX9" fmla="*/ 223307 w 227728"/>
                  <a:gd name="connsiteY9" fmla="*/ 13016 h 105750"/>
                  <a:gd name="connsiteX10" fmla="*/ 216799 w 227728"/>
                  <a:gd name="connsiteY10" fmla="*/ 19525 h 105750"/>
                  <a:gd name="connsiteX11" fmla="*/ 207037 w 227728"/>
                  <a:gd name="connsiteY11" fmla="*/ 22779 h 105750"/>
                  <a:gd name="connsiteX12" fmla="*/ 197274 w 227728"/>
                  <a:gd name="connsiteY12" fmla="*/ 29287 h 105750"/>
                  <a:gd name="connsiteX13" fmla="*/ 177750 w 227728"/>
                  <a:gd name="connsiteY13" fmla="*/ 35795 h 105750"/>
                  <a:gd name="connsiteX14" fmla="*/ 148463 w 227728"/>
                  <a:gd name="connsiteY14" fmla="*/ 48811 h 105750"/>
                  <a:gd name="connsiteX15" fmla="*/ 128938 w 227728"/>
                  <a:gd name="connsiteY15" fmla="*/ 55320 h 105750"/>
                  <a:gd name="connsiteX16" fmla="*/ 112668 w 227728"/>
                  <a:gd name="connsiteY16" fmla="*/ 58574 h 105750"/>
                  <a:gd name="connsiteX17" fmla="*/ 99652 w 227728"/>
                  <a:gd name="connsiteY17" fmla="*/ 61828 h 105750"/>
                  <a:gd name="connsiteX18" fmla="*/ 70365 w 227728"/>
                  <a:gd name="connsiteY18" fmla="*/ 65082 h 105750"/>
                  <a:gd name="connsiteX19" fmla="*/ 47586 w 227728"/>
                  <a:gd name="connsiteY19" fmla="*/ 74844 h 105750"/>
                  <a:gd name="connsiteX20" fmla="*/ 44332 w 227728"/>
                  <a:gd name="connsiteY20" fmla="*/ 84606 h 105750"/>
                  <a:gd name="connsiteX21" fmla="*/ 31316 w 227728"/>
                  <a:gd name="connsiteY21" fmla="*/ 104131 h 105750"/>
                  <a:gd name="connsiteX22" fmla="*/ 37824 w 227728"/>
                  <a:gd name="connsiteY22" fmla="*/ 81352 h 105750"/>
                  <a:gd name="connsiteX23" fmla="*/ 44332 w 227728"/>
                  <a:gd name="connsiteY23" fmla="*/ 61828 h 105750"/>
                  <a:gd name="connsiteX24" fmla="*/ 34570 w 227728"/>
                  <a:gd name="connsiteY24" fmla="*/ 55320 h 105750"/>
                  <a:gd name="connsiteX25" fmla="*/ 2029 w 227728"/>
                  <a:gd name="connsiteY25" fmla="*/ 58574 h 105750"/>
                  <a:gd name="connsiteX26" fmla="*/ 11791 w 227728"/>
                  <a:gd name="connsiteY26" fmla="*/ 55320 h 105750"/>
                  <a:gd name="connsiteX27" fmla="*/ 57348 w 227728"/>
                  <a:gd name="connsiteY27" fmla="*/ 52066 h 10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7728" h="105750">
                    <a:moveTo>
                      <a:pt x="57348" y="52066"/>
                    </a:moveTo>
                    <a:lnTo>
                      <a:pt x="57348" y="52066"/>
                    </a:lnTo>
                    <a:cubicBezTo>
                      <a:pt x="64941" y="45558"/>
                      <a:pt x="72694" y="39231"/>
                      <a:pt x="80127" y="32541"/>
                    </a:cubicBezTo>
                    <a:cubicBezTo>
                      <a:pt x="83548" y="29463"/>
                      <a:pt x="86060" y="25332"/>
                      <a:pt x="89889" y="22779"/>
                    </a:cubicBezTo>
                    <a:cubicBezTo>
                      <a:pt x="92743" y="20876"/>
                      <a:pt x="96398" y="20610"/>
                      <a:pt x="99652" y="19525"/>
                    </a:cubicBezTo>
                    <a:cubicBezTo>
                      <a:pt x="111010" y="8165"/>
                      <a:pt x="103250" y="13986"/>
                      <a:pt x="125684" y="6508"/>
                    </a:cubicBezTo>
                    <a:lnTo>
                      <a:pt x="135447" y="3254"/>
                    </a:lnTo>
                    <a:lnTo>
                      <a:pt x="145209" y="0"/>
                    </a:lnTo>
                    <a:cubicBezTo>
                      <a:pt x="172326" y="1085"/>
                      <a:pt x="199791" y="-1208"/>
                      <a:pt x="226561" y="3254"/>
                    </a:cubicBezTo>
                    <a:cubicBezTo>
                      <a:pt x="229944" y="3818"/>
                      <a:pt x="225072" y="10075"/>
                      <a:pt x="223307" y="13016"/>
                    </a:cubicBezTo>
                    <a:cubicBezTo>
                      <a:pt x="221729" y="15647"/>
                      <a:pt x="219430" y="17946"/>
                      <a:pt x="216799" y="19525"/>
                    </a:cubicBezTo>
                    <a:cubicBezTo>
                      <a:pt x="213858" y="21290"/>
                      <a:pt x="210105" y="21245"/>
                      <a:pt x="207037" y="22779"/>
                    </a:cubicBezTo>
                    <a:cubicBezTo>
                      <a:pt x="203539" y="24528"/>
                      <a:pt x="200848" y="27699"/>
                      <a:pt x="197274" y="29287"/>
                    </a:cubicBezTo>
                    <a:cubicBezTo>
                      <a:pt x="191005" y="32073"/>
                      <a:pt x="183458" y="31990"/>
                      <a:pt x="177750" y="35795"/>
                    </a:cubicBezTo>
                    <a:cubicBezTo>
                      <a:pt x="162278" y="46109"/>
                      <a:pt x="171701" y="41064"/>
                      <a:pt x="148463" y="48811"/>
                    </a:cubicBezTo>
                    <a:cubicBezTo>
                      <a:pt x="148450" y="48815"/>
                      <a:pt x="128951" y="55317"/>
                      <a:pt x="128938" y="55320"/>
                    </a:cubicBezTo>
                    <a:cubicBezTo>
                      <a:pt x="123515" y="56405"/>
                      <a:pt x="118067" y="57374"/>
                      <a:pt x="112668" y="58574"/>
                    </a:cubicBezTo>
                    <a:cubicBezTo>
                      <a:pt x="108302" y="59544"/>
                      <a:pt x="104072" y="61148"/>
                      <a:pt x="99652" y="61828"/>
                    </a:cubicBezTo>
                    <a:cubicBezTo>
                      <a:pt x="89944" y="63322"/>
                      <a:pt x="80127" y="63997"/>
                      <a:pt x="70365" y="65082"/>
                    </a:cubicBezTo>
                    <a:cubicBezTo>
                      <a:pt x="62549" y="67036"/>
                      <a:pt x="53204" y="67821"/>
                      <a:pt x="47586" y="74844"/>
                    </a:cubicBezTo>
                    <a:cubicBezTo>
                      <a:pt x="45443" y="77522"/>
                      <a:pt x="45998" y="81608"/>
                      <a:pt x="44332" y="84606"/>
                    </a:cubicBezTo>
                    <a:cubicBezTo>
                      <a:pt x="40533" y="91444"/>
                      <a:pt x="28842" y="111552"/>
                      <a:pt x="31316" y="104131"/>
                    </a:cubicBezTo>
                    <a:cubicBezTo>
                      <a:pt x="42251" y="71325"/>
                      <a:pt x="25566" y="122212"/>
                      <a:pt x="37824" y="81352"/>
                    </a:cubicBezTo>
                    <a:cubicBezTo>
                      <a:pt x="39795" y="74781"/>
                      <a:pt x="44332" y="61828"/>
                      <a:pt x="44332" y="61828"/>
                    </a:cubicBezTo>
                    <a:cubicBezTo>
                      <a:pt x="41078" y="59659"/>
                      <a:pt x="38469" y="55620"/>
                      <a:pt x="34570" y="55320"/>
                    </a:cubicBezTo>
                    <a:cubicBezTo>
                      <a:pt x="23701" y="54484"/>
                      <a:pt x="-8313" y="62021"/>
                      <a:pt x="2029" y="58574"/>
                    </a:cubicBezTo>
                    <a:cubicBezTo>
                      <a:pt x="5283" y="57489"/>
                      <a:pt x="8395" y="55805"/>
                      <a:pt x="11791" y="55320"/>
                    </a:cubicBezTo>
                    <a:cubicBezTo>
                      <a:pt x="23651" y="53626"/>
                      <a:pt x="49755" y="52608"/>
                      <a:pt x="57348" y="52066"/>
                    </a:cubicBezTo>
                    <a:close/>
                  </a:path>
                </a:pathLst>
              </a:custGeom>
              <a:solidFill>
                <a:schemeClr val="tx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2" name="Freeform 131"/>
              <p:cNvSpPr/>
              <p:nvPr/>
            </p:nvSpPr>
            <p:spPr>
              <a:xfrm rot="7141297">
                <a:off x="1639997" y="1239488"/>
                <a:ext cx="164800" cy="97397"/>
              </a:xfrm>
              <a:custGeom>
                <a:avLst/>
                <a:gdLst>
                  <a:gd name="connsiteX0" fmla="*/ 57348 w 227728"/>
                  <a:gd name="connsiteY0" fmla="*/ 52066 h 105750"/>
                  <a:gd name="connsiteX1" fmla="*/ 57348 w 227728"/>
                  <a:gd name="connsiteY1" fmla="*/ 52066 h 105750"/>
                  <a:gd name="connsiteX2" fmla="*/ 80127 w 227728"/>
                  <a:gd name="connsiteY2" fmla="*/ 32541 h 105750"/>
                  <a:gd name="connsiteX3" fmla="*/ 89889 w 227728"/>
                  <a:gd name="connsiteY3" fmla="*/ 22779 h 105750"/>
                  <a:gd name="connsiteX4" fmla="*/ 99652 w 227728"/>
                  <a:gd name="connsiteY4" fmla="*/ 19525 h 105750"/>
                  <a:gd name="connsiteX5" fmla="*/ 125684 w 227728"/>
                  <a:gd name="connsiteY5" fmla="*/ 6508 h 105750"/>
                  <a:gd name="connsiteX6" fmla="*/ 135447 w 227728"/>
                  <a:gd name="connsiteY6" fmla="*/ 3254 h 105750"/>
                  <a:gd name="connsiteX7" fmla="*/ 145209 w 227728"/>
                  <a:gd name="connsiteY7" fmla="*/ 0 h 105750"/>
                  <a:gd name="connsiteX8" fmla="*/ 226561 w 227728"/>
                  <a:gd name="connsiteY8" fmla="*/ 3254 h 105750"/>
                  <a:gd name="connsiteX9" fmla="*/ 223307 w 227728"/>
                  <a:gd name="connsiteY9" fmla="*/ 13016 h 105750"/>
                  <a:gd name="connsiteX10" fmla="*/ 216799 w 227728"/>
                  <a:gd name="connsiteY10" fmla="*/ 19525 h 105750"/>
                  <a:gd name="connsiteX11" fmla="*/ 207037 w 227728"/>
                  <a:gd name="connsiteY11" fmla="*/ 22779 h 105750"/>
                  <a:gd name="connsiteX12" fmla="*/ 197274 w 227728"/>
                  <a:gd name="connsiteY12" fmla="*/ 29287 h 105750"/>
                  <a:gd name="connsiteX13" fmla="*/ 177750 w 227728"/>
                  <a:gd name="connsiteY13" fmla="*/ 35795 h 105750"/>
                  <a:gd name="connsiteX14" fmla="*/ 148463 w 227728"/>
                  <a:gd name="connsiteY14" fmla="*/ 48811 h 105750"/>
                  <a:gd name="connsiteX15" fmla="*/ 128938 w 227728"/>
                  <a:gd name="connsiteY15" fmla="*/ 55320 h 105750"/>
                  <a:gd name="connsiteX16" fmla="*/ 112668 w 227728"/>
                  <a:gd name="connsiteY16" fmla="*/ 58574 h 105750"/>
                  <a:gd name="connsiteX17" fmla="*/ 99652 w 227728"/>
                  <a:gd name="connsiteY17" fmla="*/ 61828 h 105750"/>
                  <a:gd name="connsiteX18" fmla="*/ 70365 w 227728"/>
                  <a:gd name="connsiteY18" fmla="*/ 65082 h 105750"/>
                  <a:gd name="connsiteX19" fmla="*/ 47586 w 227728"/>
                  <a:gd name="connsiteY19" fmla="*/ 74844 h 105750"/>
                  <a:gd name="connsiteX20" fmla="*/ 44332 w 227728"/>
                  <a:gd name="connsiteY20" fmla="*/ 84606 h 105750"/>
                  <a:gd name="connsiteX21" fmla="*/ 31316 w 227728"/>
                  <a:gd name="connsiteY21" fmla="*/ 104131 h 105750"/>
                  <a:gd name="connsiteX22" fmla="*/ 37824 w 227728"/>
                  <a:gd name="connsiteY22" fmla="*/ 81352 h 105750"/>
                  <a:gd name="connsiteX23" fmla="*/ 44332 w 227728"/>
                  <a:gd name="connsiteY23" fmla="*/ 61828 h 105750"/>
                  <a:gd name="connsiteX24" fmla="*/ 34570 w 227728"/>
                  <a:gd name="connsiteY24" fmla="*/ 55320 h 105750"/>
                  <a:gd name="connsiteX25" fmla="*/ 2029 w 227728"/>
                  <a:gd name="connsiteY25" fmla="*/ 58574 h 105750"/>
                  <a:gd name="connsiteX26" fmla="*/ 11791 w 227728"/>
                  <a:gd name="connsiteY26" fmla="*/ 55320 h 105750"/>
                  <a:gd name="connsiteX27" fmla="*/ 57348 w 227728"/>
                  <a:gd name="connsiteY27" fmla="*/ 52066 h 10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7728" h="105750">
                    <a:moveTo>
                      <a:pt x="57348" y="52066"/>
                    </a:moveTo>
                    <a:lnTo>
                      <a:pt x="57348" y="52066"/>
                    </a:lnTo>
                    <a:cubicBezTo>
                      <a:pt x="64941" y="45558"/>
                      <a:pt x="72694" y="39231"/>
                      <a:pt x="80127" y="32541"/>
                    </a:cubicBezTo>
                    <a:cubicBezTo>
                      <a:pt x="83548" y="29463"/>
                      <a:pt x="86060" y="25332"/>
                      <a:pt x="89889" y="22779"/>
                    </a:cubicBezTo>
                    <a:cubicBezTo>
                      <a:pt x="92743" y="20876"/>
                      <a:pt x="96398" y="20610"/>
                      <a:pt x="99652" y="19525"/>
                    </a:cubicBezTo>
                    <a:cubicBezTo>
                      <a:pt x="111010" y="8165"/>
                      <a:pt x="103250" y="13986"/>
                      <a:pt x="125684" y="6508"/>
                    </a:cubicBezTo>
                    <a:lnTo>
                      <a:pt x="135447" y="3254"/>
                    </a:lnTo>
                    <a:lnTo>
                      <a:pt x="145209" y="0"/>
                    </a:lnTo>
                    <a:cubicBezTo>
                      <a:pt x="172326" y="1085"/>
                      <a:pt x="199791" y="-1208"/>
                      <a:pt x="226561" y="3254"/>
                    </a:cubicBezTo>
                    <a:cubicBezTo>
                      <a:pt x="229944" y="3818"/>
                      <a:pt x="225072" y="10075"/>
                      <a:pt x="223307" y="13016"/>
                    </a:cubicBezTo>
                    <a:cubicBezTo>
                      <a:pt x="221729" y="15647"/>
                      <a:pt x="219430" y="17946"/>
                      <a:pt x="216799" y="19525"/>
                    </a:cubicBezTo>
                    <a:cubicBezTo>
                      <a:pt x="213858" y="21290"/>
                      <a:pt x="210105" y="21245"/>
                      <a:pt x="207037" y="22779"/>
                    </a:cubicBezTo>
                    <a:cubicBezTo>
                      <a:pt x="203539" y="24528"/>
                      <a:pt x="200848" y="27699"/>
                      <a:pt x="197274" y="29287"/>
                    </a:cubicBezTo>
                    <a:cubicBezTo>
                      <a:pt x="191005" y="32073"/>
                      <a:pt x="183458" y="31990"/>
                      <a:pt x="177750" y="35795"/>
                    </a:cubicBezTo>
                    <a:cubicBezTo>
                      <a:pt x="162278" y="46109"/>
                      <a:pt x="171701" y="41064"/>
                      <a:pt x="148463" y="48811"/>
                    </a:cubicBezTo>
                    <a:cubicBezTo>
                      <a:pt x="148450" y="48815"/>
                      <a:pt x="128951" y="55317"/>
                      <a:pt x="128938" y="55320"/>
                    </a:cubicBezTo>
                    <a:cubicBezTo>
                      <a:pt x="123515" y="56405"/>
                      <a:pt x="118067" y="57374"/>
                      <a:pt x="112668" y="58574"/>
                    </a:cubicBezTo>
                    <a:cubicBezTo>
                      <a:pt x="108302" y="59544"/>
                      <a:pt x="104072" y="61148"/>
                      <a:pt x="99652" y="61828"/>
                    </a:cubicBezTo>
                    <a:cubicBezTo>
                      <a:pt x="89944" y="63322"/>
                      <a:pt x="80127" y="63997"/>
                      <a:pt x="70365" y="65082"/>
                    </a:cubicBezTo>
                    <a:cubicBezTo>
                      <a:pt x="62549" y="67036"/>
                      <a:pt x="53204" y="67821"/>
                      <a:pt x="47586" y="74844"/>
                    </a:cubicBezTo>
                    <a:cubicBezTo>
                      <a:pt x="45443" y="77522"/>
                      <a:pt x="45998" y="81608"/>
                      <a:pt x="44332" y="84606"/>
                    </a:cubicBezTo>
                    <a:cubicBezTo>
                      <a:pt x="40533" y="91444"/>
                      <a:pt x="28842" y="111552"/>
                      <a:pt x="31316" y="104131"/>
                    </a:cubicBezTo>
                    <a:cubicBezTo>
                      <a:pt x="42251" y="71325"/>
                      <a:pt x="25566" y="122212"/>
                      <a:pt x="37824" y="81352"/>
                    </a:cubicBezTo>
                    <a:cubicBezTo>
                      <a:pt x="39795" y="74781"/>
                      <a:pt x="44332" y="61828"/>
                      <a:pt x="44332" y="61828"/>
                    </a:cubicBezTo>
                    <a:cubicBezTo>
                      <a:pt x="41078" y="59659"/>
                      <a:pt x="38469" y="55620"/>
                      <a:pt x="34570" y="55320"/>
                    </a:cubicBezTo>
                    <a:cubicBezTo>
                      <a:pt x="23701" y="54484"/>
                      <a:pt x="-8313" y="62021"/>
                      <a:pt x="2029" y="58574"/>
                    </a:cubicBezTo>
                    <a:cubicBezTo>
                      <a:pt x="5283" y="57489"/>
                      <a:pt x="8395" y="55805"/>
                      <a:pt x="11791" y="55320"/>
                    </a:cubicBezTo>
                    <a:cubicBezTo>
                      <a:pt x="23651" y="53626"/>
                      <a:pt x="49755" y="52608"/>
                      <a:pt x="57348" y="52066"/>
                    </a:cubicBezTo>
                    <a:close/>
                  </a:path>
                </a:pathLst>
              </a:custGeom>
              <a:solidFill>
                <a:schemeClr val="tx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3" name="Freeform 132"/>
              <p:cNvSpPr/>
              <p:nvPr/>
            </p:nvSpPr>
            <p:spPr>
              <a:xfrm rot="15798361">
                <a:off x="1505588" y="1266813"/>
                <a:ext cx="164800" cy="93967"/>
              </a:xfrm>
              <a:custGeom>
                <a:avLst/>
                <a:gdLst>
                  <a:gd name="connsiteX0" fmla="*/ 57348 w 227728"/>
                  <a:gd name="connsiteY0" fmla="*/ 52066 h 105750"/>
                  <a:gd name="connsiteX1" fmla="*/ 57348 w 227728"/>
                  <a:gd name="connsiteY1" fmla="*/ 52066 h 105750"/>
                  <a:gd name="connsiteX2" fmla="*/ 80127 w 227728"/>
                  <a:gd name="connsiteY2" fmla="*/ 32541 h 105750"/>
                  <a:gd name="connsiteX3" fmla="*/ 89889 w 227728"/>
                  <a:gd name="connsiteY3" fmla="*/ 22779 h 105750"/>
                  <a:gd name="connsiteX4" fmla="*/ 99652 w 227728"/>
                  <a:gd name="connsiteY4" fmla="*/ 19525 h 105750"/>
                  <a:gd name="connsiteX5" fmla="*/ 125684 w 227728"/>
                  <a:gd name="connsiteY5" fmla="*/ 6508 h 105750"/>
                  <a:gd name="connsiteX6" fmla="*/ 135447 w 227728"/>
                  <a:gd name="connsiteY6" fmla="*/ 3254 h 105750"/>
                  <a:gd name="connsiteX7" fmla="*/ 145209 w 227728"/>
                  <a:gd name="connsiteY7" fmla="*/ 0 h 105750"/>
                  <a:gd name="connsiteX8" fmla="*/ 226561 w 227728"/>
                  <a:gd name="connsiteY8" fmla="*/ 3254 h 105750"/>
                  <a:gd name="connsiteX9" fmla="*/ 223307 w 227728"/>
                  <a:gd name="connsiteY9" fmla="*/ 13016 h 105750"/>
                  <a:gd name="connsiteX10" fmla="*/ 216799 w 227728"/>
                  <a:gd name="connsiteY10" fmla="*/ 19525 h 105750"/>
                  <a:gd name="connsiteX11" fmla="*/ 207037 w 227728"/>
                  <a:gd name="connsiteY11" fmla="*/ 22779 h 105750"/>
                  <a:gd name="connsiteX12" fmla="*/ 197274 w 227728"/>
                  <a:gd name="connsiteY12" fmla="*/ 29287 h 105750"/>
                  <a:gd name="connsiteX13" fmla="*/ 177750 w 227728"/>
                  <a:gd name="connsiteY13" fmla="*/ 35795 h 105750"/>
                  <a:gd name="connsiteX14" fmla="*/ 148463 w 227728"/>
                  <a:gd name="connsiteY14" fmla="*/ 48811 h 105750"/>
                  <a:gd name="connsiteX15" fmla="*/ 128938 w 227728"/>
                  <a:gd name="connsiteY15" fmla="*/ 55320 h 105750"/>
                  <a:gd name="connsiteX16" fmla="*/ 112668 w 227728"/>
                  <a:gd name="connsiteY16" fmla="*/ 58574 h 105750"/>
                  <a:gd name="connsiteX17" fmla="*/ 99652 w 227728"/>
                  <a:gd name="connsiteY17" fmla="*/ 61828 h 105750"/>
                  <a:gd name="connsiteX18" fmla="*/ 70365 w 227728"/>
                  <a:gd name="connsiteY18" fmla="*/ 65082 h 105750"/>
                  <a:gd name="connsiteX19" fmla="*/ 47586 w 227728"/>
                  <a:gd name="connsiteY19" fmla="*/ 74844 h 105750"/>
                  <a:gd name="connsiteX20" fmla="*/ 44332 w 227728"/>
                  <a:gd name="connsiteY20" fmla="*/ 84606 h 105750"/>
                  <a:gd name="connsiteX21" fmla="*/ 31316 w 227728"/>
                  <a:gd name="connsiteY21" fmla="*/ 104131 h 105750"/>
                  <a:gd name="connsiteX22" fmla="*/ 37824 w 227728"/>
                  <a:gd name="connsiteY22" fmla="*/ 81352 h 105750"/>
                  <a:gd name="connsiteX23" fmla="*/ 44332 w 227728"/>
                  <a:gd name="connsiteY23" fmla="*/ 61828 h 105750"/>
                  <a:gd name="connsiteX24" fmla="*/ 34570 w 227728"/>
                  <a:gd name="connsiteY24" fmla="*/ 55320 h 105750"/>
                  <a:gd name="connsiteX25" fmla="*/ 2029 w 227728"/>
                  <a:gd name="connsiteY25" fmla="*/ 58574 h 105750"/>
                  <a:gd name="connsiteX26" fmla="*/ 11791 w 227728"/>
                  <a:gd name="connsiteY26" fmla="*/ 55320 h 105750"/>
                  <a:gd name="connsiteX27" fmla="*/ 57348 w 227728"/>
                  <a:gd name="connsiteY27" fmla="*/ 52066 h 10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7728" h="105750">
                    <a:moveTo>
                      <a:pt x="57348" y="52066"/>
                    </a:moveTo>
                    <a:lnTo>
                      <a:pt x="57348" y="52066"/>
                    </a:lnTo>
                    <a:cubicBezTo>
                      <a:pt x="64941" y="45558"/>
                      <a:pt x="72694" y="39231"/>
                      <a:pt x="80127" y="32541"/>
                    </a:cubicBezTo>
                    <a:cubicBezTo>
                      <a:pt x="83548" y="29463"/>
                      <a:pt x="86060" y="25332"/>
                      <a:pt x="89889" y="22779"/>
                    </a:cubicBezTo>
                    <a:cubicBezTo>
                      <a:pt x="92743" y="20876"/>
                      <a:pt x="96398" y="20610"/>
                      <a:pt x="99652" y="19525"/>
                    </a:cubicBezTo>
                    <a:cubicBezTo>
                      <a:pt x="111010" y="8165"/>
                      <a:pt x="103250" y="13986"/>
                      <a:pt x="125684" y="6508"/>
                    </a:cubicBezTo>
                    <a:lnTo>
                      <a:pt x="135447" y="3254"/>
                    </a:lnTo>
                    <a:lnTo>
                      <a:pt x="145209" y="0"/>
                    </a:lnTo>
                    <a:cubicBezTo>
                      <a:pt x="172326" y="1085"/>
                      <a:pt x="199791" y="-1208"/>
                      <a:pt x="226561" y="3254"/>
                    </a:cubicBezTo>
                    <a:cubicBezTo>
                      <a:pt x="229944" y="3818"/>
                      <a:pt x="225072" y="10075"/>
                      <a:pt x="223307" y="13016"/>
                    </a:cubicBezTo>
                    <a:cubicBezTo>
                      <a:pt x="221729" y="15647"/>
                      <a:pt x="219430" y="17946"/>
                      <a:pt x="216799" y="19525"/>
                    </a:cubicBezTo>
                    <a:cubicBezTo>
                      <a:pt x="213858" y="21290"/>
                      <a:pt x="210105" y="21245"/>
                      <a:pt x="207037" y="22779"/>
                    </a:cubicBezTo>
                    <a:cubicBezTo>
                      <a:pt x="203539" y="24528"/>
                      <a:pt x="200848" y="27699"/>
                      <a:pt x="197274" y="29287"/>
                    </a:cubicBezTo>
                    <a:cubicBezTo>
                      <a:pt x="191005" y="32073"/>
                      <a:pt x="183458" y="31990"/>
                      <a:pt x="177750" y="35795"/>
                    </a:cubicBezTo>
                    <a:cubicBezTo>
                      <a:pt x="162278" y="46109"/>
                      <a:pt x="171701" y="41064"/>
                      <a:pt x="148463" y="48811"/>
                    </a:cubicBezTo>
                    <a:cubicBezTo>
                      <a:pt x="148450" y="48815"/>
                      <a:pt x="128951" y="55317"/>
                      <a:pt x="128938" y="55320"/>
                    </a:cubicBezTo>
                    <a:cubicBezTo>
                      <a:pt x="123515" y="56405"/>
                      <a:pt x="118067" y="57374"/>
                      <a:pt x="112668" y="58574"/>
                    </a:cubicBezTo>
                    <a:cubicBezTo>
                      <a:pt x="108302" y="59544"/>
                      <a:pt x="104072" y="61148"/>
                      <a:pt x="99652" y="61828"/>
                    </a:cubicBezTo>
                    <a:cubicBezTo>
                      <a:pt x="89944" y="63322"/>
                      <a:pt x="80127" y="63997"/>
                      <a:pt x="70365" y="65082"/>
                    </a:cubicBezTo>
                    <a:cubicBezTo>
                      <a:pt x="62549" y="67036"/>
                      <a:pt x="53204" y="67821"/>
                      <a:pt x="47586" y="74844"/>
                    </a:cubicBezTo>
                    <a:cubicBezTo>
                      <a:pt x="45443" y="77522"/>
                      <a:pt x="45998" y="81608"/>
                      <a:pt x="44332" y="84606"/>
                    </a:cubicBezTo>
                    <a:cubicBezTo>
                      <a:pt x="40533" y="91444"/>
                      <a:pt x="28842" y="111552"/>
                      <a:pt x="31316" y="104131"/>
                    </a:cubicBezTo>
                    <a:cubicBezTo>
                      <a:pt x="42251" y="71325"/>
                      <a:pt x="25566" y="122212"/>
                      <a:pt x="37824" y="81352"/>
                    </a:cubicBezTo>
                    <a:cubicBezTo>
                      <a:pt x="39795" y="74781"/>
                      <a:pt x="44332" y="61828"/>
                      <a:pt x="44332" y="61828"/>
                    </a:cubicBezTo>
                    <a:cubicBezTo>
                      <a:pt x="41078" y="59659"/>
                      <a:pt x="38469" y="55620"/>
                      <a:pt x="34570" y="55320"/>
                    </a:cubicBezTo>
                    <a:cubicBezTo>
                      <a:pt x="23701" y="54484"/>
                      <a:pt x="-8313" y="62021"/>
                      <a:pt x="2029" y="58574"/>
                    </a:cubicBezTo>
                    <a:cubicBezTo>
                      <a:pt x="5283" y="57489"/>
                      <a:pt x="8395" y="55805"/>
                      <a:pt x="11791" y="55320"/>
                    </a:cubicBezTo>
                    <a:cubicBezTo>
                      <a:pt x="23651" y="53626"/>
                      <a:pt x="49755" y="52608"/>
                      <a:pt x="57348" y="52066"/>
                    </a:cubicBezTo>
                    <a:close/>
                  </a:path>
                </a:pathLst>
              </a:custGeom>
              <a:solidFill>
                <a:schemeClr val="tx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4" name="Freeform 133"/>
              <p:cNvSpPr/>
              <p:nvPr/>
            </p:nvSpPr>
            <p:spPr>
              <a:xfrm>
                <a:off x="1517304" y="1328539"/>
                <a:ext cx="340895" cy="284963"/>
              </a:xfrm>
              <a:custGeom>
                <a:avLst/>
                <a:gdLst>
                  <a:gd name="connsiteX0" fmla="*/ 340895 w 340895"/>
                  <a:gd name="connsiteY0" fmla="*/ 216 h 284963"/>
                  <a:gd name="connsiteX1" fmla="*/ 340895 w 340895"/>
                  <a:gd name="connsiteY1" fmla="*/ 216 h 284963"/>
                  <a:gd name="connsiteX2" fmla="*/ 332874 w 340895"/>
                  <a:gd name="connsiteY2" fmla="*/ 36311 h 284963"/>
                  <a:gd name="connsiteX3" fmla="*/ 328863 w 340895"/>
                  <a:gd name="connsiteY3" fmla="*/ 48342 h 284963"/>
                  <a:gd name="connsiteX4" fmla="*/ 312821 w 340895"/>
                  <a:gd name="connsiteY4" fmla="*/ 72405 h 284963"/>
                  <a:gd name="connsiteX5" fmla="*/ 304800 w 340895"/>
                  <a:gd name="connsiteY5" fmla="*/ 96468 h 284963"/>
                  <a:gd name="connsiteX6" fmla="*/ 300789 w 340895"/>
                  <a:gd name="connsiteY6" fmla="*/ 108500 h 284963"/>
                  <a:gd name="connsiteX7" fmla="*/ 292768 w 340895"/>
                  <a:gd name="connsiteY7" fmla="*/ 120532 h 284963"/>
                  <a:gd name="connsiteX8" fmla="*/ 272716 w 340895"/>
                  <a:gd name="connsiteY8" fmla="*/ 180690 h 284963"/>
                  <a:gd name="connsiteX9" fmla="*/ 268705 w 340895"/>
                  <a:gd name="connsiteY9" fmla="*/ 192721 h 284963"/>
                  <a:gd name="connsiteX10" fmla="*/ 264695 w 340895"/>
                  <a:gd name="connsiteY10" fmla="*/ 204753 h 284963"/>
                  <a:gd name="connsiteX11" fmla="*/ 256674 w 340895"/>
                  <a:gd name="connsiteY11" fmla="*/ 216784 h 284963"/>
                  <a:gd name="connsiteX12" fmla="*/ 252663 w 340895"/>
                  <a:gd name="connsiteY12" fmla="*/ 228816 h 284963"/>
                  <a:gd name="connsiteX13" fmla="*/ 244642 w 340895"/>
                  <a:gd name="connsiteY13" fmla="*/ 240847 h 284963"/>
                  <a:gd name="connsiteX14" fmla="*/ 232610 w 340895"/>
                  <a:gd name="connsiteY14" fmla="*/ 264911 h 284963"/>
                  <a:gd name="connsiteX15" fmla="*/ 196516 w 340895"/>
                  <a:gd name="connsiteY15" fmla="*/ 284963 h 284963"/>
                  <a:gd name="connsiteX16" fmla="*/ 160421 w 340895"/>
                  <a:gd name="connsiteY16" fmla="*/ 280953 h 284963"/>
                  <a:gd name="connsiteX17" fmla="*/ 136358 w 340895"/>
                  <a:gd name="connsiteY17" fmla="*/ 272932 h 284963"/>
                  <a:gd name="connsiteX18" fmla="*/ 124326 w 340895"/>
                  <a:gd name="connsiteY18" fmla="*/ 264911 h 284963"/>
                  <a:gd name="connsiteX19" fmla="*/ 108284 w 340895"/>
                  <a:gd name="connsiteY19" fmla="*/ 240847 h 284963"/>
                  <a:gd name="connsiteX20" fmla="*/ 100263 w 340895"/>
                  <a:gd name="connsiteY20" fmla="*/ 228816 h 284963"/>
                  <a:gd name="connsiteX21" fmla="*/ 76200 w 340895"/>
                  <a:gd name="connsiteY21" fmla="*/ 192721 h 284963"/>
                  <a:gd name="connsiteX22" fmla="*/ 68179 w 340895"/>
                  <a:gd name="connsiteY22" fmla="*/ 180690 h 284963"/>
                  <a:gd name="connsiteX23" fmla="*/ 56147 w 340895"/>
                  <a:gd name="connsiteY23" fmla="*/ 156626 h 284963"/>
                  <a:gd name="connsiteX24" fmla="*/ 44116 w 340895"/>
                  <a:gd name="connsiteY24" fmla="*/ 132563 h 284963"/>
                  <a:gd name="connsiteX25" fmla="*/ 36095 w 340895"/>
                  <a:gd name="connsiteY25" fmla="*/ 108500 h 284963"/>
                  <a:gd name="connsiteX26" fmla="*/ 32084 w 340895"/>
                  <a:gd name="connsiteY26" fmla="*/ 96468 h 284963"/>
                  <a:gd name="connsiteX27" fmla="*/ 16042 w 340895"/>
                  <a:gd name="connsiteY27" fmla="*/ 60374 h 284963"/>
                  <a:gd name="connsiteX28" fmla="*/ 4010 w 340895"/>
                  <a:gd name="connsiteY28" fmla="*/ 24279 h 284963"/>
                  <a:gd name="connsiteX29" fmla="*/ 0 w 340895"/>
                  <a:gd name="connsiteY29" fmla="*/ 12247 h 284963"/>
                  <a:gd name="connsiteX30" fmla="*/ 4010 w 340895"/>
                  <a:gd name="connsiteY30" fmla="*/ 216 h 284963"/>
                  <a:gd name="connsiteX31" fmla="*/ 24063 w 340895"/>
                  <a:gd name="connsiteY31" fmla="*/ 20268 h 284963"/>
                  <a:gd name="connsiteX32" fmla="*/ 48126 w 340895"/>
                  <a:gd name="connsiteY32" fmla="*/ 28290 h 284963"/>
                  <a:gd name="connsiteX33" fmla="*/ 60158 w 340895"/>
                  <a:gd name="connsiteY33" fmla="*/ 36311 h 284963"/>
                  <a:gd name="connsiteX34" fmla="*/ 100263 w 340895"/>
                  <a:gd name="connsiteY34" fmla="*/ 44332 h 284963"/>
                  <a:gd name="connsiteX35" fmla="*/ 192505 w 340895"/>
                  <a:gd name="connsiteY35" fmla="*/ 52353 h 284963"/>
                  <a:gd name="connsiteX36" fmla="*/ 232610 w 340895"/>
                  <a:gd name="connsiteY36" fmla="*/ 44332 h 284963"/>
                  <a:gd name="connsiteX37" fmla="*/ 252663 w 340895"/>
                  <a:gd name="connsiteY37" fmla="*/ 40321 h 284963"/>
                  <a:gd name="connsiteX38" fmla="*/ 280737 w 340895"/>
                  <a:gd name="connsiteY38" fmla="*/ 36311 h 284963"/>
                  <a:gd name="connsiteX39" fmla="*/ 300789 w 340895"/>
                  <a:gd name="connsiteY39" fmla="*/ 32300 h 284963"/>
                  <a:gd name="connsiteX40" fmla="*/ 340895 w 340895"/>
                  <a:gd name="connsiteY40" fmla="*/ 216 h 28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40895" h="284963">
                    <a:moveTo>
                      <a:pt x="340895" y="216"/>
                    </a:moveTo>
                    <a:lnTo>
                      <a:pt x="340895" y="216"/>
                    </a:lnTo>
                    <a:cubicBezTo>
                      <a:pt x="338221" y="12248"/>
                      <a:pt x="335863" y="24354"/>
                      <a:pt x="332874" y="36311"/>
                    </a:cubicBezTo>
                    <a:cubicBezTo>
                      <a:pt x="331849" y="40412"/>
                      <a:pt x="330916" y="44647"/>
                      <a:pt x="328863" y="48342"/>
                    </a:cubicBezTo>
                    <a:cubicBezTo>
                      <a:pt x="324181" y="56769"/>
                      <a:pt x="315869" y="63260"/>
                      <a:pt x="312821" y="72405"/>
                    </a:cubicBezTo>
                    <a:lnTo>
                      <a:pt x="304800" y="96468"/>
                    </a:lnTo>
                    <a:cubicBezTo>
                      <a:pt x="303463" y="100479"/>
                      <a:pt x="303134" y="104982"/>
                      <a:pt x="300789" y="108500"/>
                    </a:cubicBezTo>
                    <a:lnTo>
                      <a:pt x="292768" y="120532"/>
                    </a:lnTo>
                    <a:lnTo>
                      <a:pt x="272716" y="180690"/>
                    </a:lnTo>
                    <a:lnTo>
                      <a:pt x="268705" y="192721"/>
                    </a:lnTo>
                    <a:cubicBezTo>
                      <a:pt x="267368" y="196732"/>
                      <a:pt x="267040" y="201236"/>
                      <a:pt x="264695" y="204753"/>
                    </a:cubicBezTo>
                    <a:cubicBezTo>
                      <a:pt x="262021" y="208763"/>
                      <a:pt x="258830" y="212473"/>
                      <a:pt x="256674" y="216784"/>
                    </a:cubicBezTo>
                    <a:cubicBezTo>
                      <a:pt x="254783" y="220565"/>
                      <a:pt x="254554" y="225035"/>
                      <a:pt x="252663" y="228816"/>
                    </a:cubicBezTo>
                    <a:cubicBezTo>
                      <a:pt x="250507" y="233127"/>
                      <a:pt x="246798" y="236536"/>
                      <a:pt x="244642" y="240847"/>
                    </a:cubicBezTo>
                    <a:cubicBezTo>
                      <a:pt x="239238" y="251654"/>
                      <a:pt x="242826" y="255972"/>
                      <a:pt x="232610" y="264911"/>
                    </a:cubicBezTo>
                    <a:cubicBezTo>
                      <a:pt x="215637" y="279762"/>
                      <a:pt x="213041" y="279455"/>
                      <a:pt x="196516" y="284963"/>
                    </a:cubicBezTo>
                    <a:cubicBezTo>
                      <a:pt x="184484" y="283626"/>
                      <a:pt x="172292" y="283327"/>
                      <a:pt x="160421" y="280953"/>
                    </a:cubicBezTo>
                    <a:cubicBezTo>
                      <a:pt x="152130" y="279295"/>
                      <a:pt x="136358" y="272932"/>
                      <a:pt x="136358" y="272932"/>
                    </a:cubicBezTo>
                    <a:cubicBezTo>
                      <a:pt x="132347" y="270258"/>
                      <a:pt x="127500" y="268539"/>
                      <a:pt x="124326" y="264911"/>
                    </a:cubicBezTo>
                    <a:cubicBezTo>
                      <a:pt x="117978" y="257656"/>
                      <a:pt x="113631" y="248868"/>
                      <a:pt x="108284" y="240847"/>
                    </a:cubicBezTo>
                    <a:lnTo>
                      <a:pt x="100263" y="228816"/>
                    </a:lnTo>
                    <a:lnTo>
                      <a:pt x="76200" y="192721"/>
                    </a:lnTo>
                    <a:cubicBezTo>
                      <a:pt x="73526" y="188711"/>
                      <a:pt x="69703" y="185263"/>
                      <a:pt x="68179" y="180690"/>
                    </a:cubicBezTo>
                    <a:cubicBezTo>
                      <a:pt x="62644" y="164085"/>
                      <a:pt x="66513" y="172176"/>
                      <a:pt x="56147" y="156626"/>
                    </a:cubicBezTo>
                    <a:cubicBezTo>
                      <a:pt x="41525" y="112757"/>
                      <a:pt x="64844" y="179202"/>
                      <a:pt x="44116" y="132563"/>
                    </a:cubicBezTo>
                    <a:cubicBezTo>
                      <a:pt x="40682" y="124837"/>
                      <a:pt x="38769" y="116521"/>
                      <a:pt x="36095" y="108500"/>
                    </a:cubicBezTo>
                    <a:cubicBezTo>
                      <a:pt x="34758" y="104489"/>
                      <a:pt x="34429" y="99986"/>
                      <a:pt x="32084" y="96468"/>
                    </a:cubicBezTo>
                    <a:cubicBezTo>
                      <a:pt x="19373" y="77402"/>
                      <a:pt x="25588" y="89010"/>
                      <a:pt x="16042" y="60374"/>
                    </a:cubicBezTo>
                    <a:lnTo>
                      <a:pt x="4010" y="24279"/>
                    </a:lnTo>
                    <a:lnTo>
                      <a:pt x="0" y="12247"/>
                    </a:lnTo>
                    <a:cubicBezTo>
                      <a:pt x="1337" y="8237"/>
                      <a:pt x="-91" y="1241"/>
                      <a:pt x="4010" y="216"/>
                    </a:cubicBezTo>
                    <a:cubicBezTo>
                      <a:pt x="13942" y="-2267"/>
                      <a:pt x="19479" y="17403"/>
                      <a:pt x="24063" y="20268"/>
                    </a:cubicBezTo>
                    <a:cubicBezTo>
                      <a:pt x="31233" y="24749"/>
                      <a:pt x="41091" y="23600"/>
                      <a:pt x="48126" y="28290"/>
                    </a:cubicBezTo>
                    <a:cubicBezTo>
                      <a:pt x="52137" y="30964"/>
                      <a:pt x="55551" y="34893"/>
                      <a:pt x="60158" y="36311"/>
                    </a:cubicBezTo>
                    <a:cubicBezTo>
                      <a:pt x="73188" y="40320"/>
                      <a:pt x="86815" y="42091"/>
                      <a:pt x="100263" y="44332"/>
                    </a:cubicBezTo>
                    <a:cubicBezTo>
                      <a:pt x="146782" y="52084"/>
                      <a:pt x="116208" y="47864"/>
                      <a:pt x="192505" y="52353"/>
                    </a:cubicBezTo>
                    <a:cubicBezTo>
                      <a:pt x="215567" y="44665"/>
                      <a:pt x="195741" y="50477"/>
                      <a:pt x="232610" y="44332"/>
                    </a:cubicBezTo>
                    <a:cubicBezTo>
                      <a:pt x="239334" y="43211"/>
                      <a:pt x="245939" y="41442"/>
                      <a:pt x="252663" y="40321"/>
                    </a:cubicBezTo>
                    <a:cubicBezTo>
                      <a:pt x="261987" y="38767"/>
                      <a:pt x="271413" y="37865"/>
                      <a:pt x="280737" y="36311"/>
                    </a:cubicBezTo>
                    <a:cubicBezTo>
                      <a:pt x="287461" y="35190"/>
                      <a:pt x="294213" y="34094"/>
                      <a:pt x="300789" y="32300"/>
                    </a:cubicBezTo>
                    <a:cubicBezTo>
                      <a:pt x="324492" y="25835"/>
                      <a:pt x="334211" y="5563"/>
                      <a:pt x="340895" y="216"/>
                    </a:cubicBezTo>
                    <a:close/>
                  </a:path>
                </a:pathLst>
              </a:cu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5" name="Freeform 134"/>
              <p:cNvSpPr/>
              <p:nvPr/>
            </p:nvSpPr>
            <p:spPr>
              <a:xfrm rot="7227108">
                <a:off x="1568932" y="1228017"/>
                <a:ext cx="164800" cy="97397"/>
              </a:xfrm>
              <a:custGeom>
                <a:avLst/>
                <a:gdLst>
                  <a:gd name="connsiteX0" fmla="*/ 57348 w 227728"/>
                  <a:gd name="connsiteY0" fmla="*/ 52066 h 105750"/>
                  <a:gd name="connsiteX1" fmla="*/ 57348 w 227728"/>
                  <a:gd name="connsiteY1" fmla="*/ 52066 h 105750"/>
                  <a:gd name="connsiteX2" fmla="*/ 80127 w 227728"/>
                  <a:gd name="connsiteY2" fmla="*/ 32541 h 105750"/>
                  <a:gd name="connsiteX3" fmla="*/ 89889 w 227728"/>
                  <a:gd name="connsiteY3" fmla="*/ 22779 h 105750"/>
                  <a:gd name="connsiteX4" fmla="*/ 99652 w 227728"/>
                  <a:gd name="connsiteY4" fmla="*/ 19525 h 105750"/>
                  <a:gd name="connsiteX5" fmla="*/ 125684 w 227728"/>
                  <a:gd name="connsiteY5" fmla="*/ 6508 h 105750"/>
                  <a:gd name="connsiteX6" fmla="*/ 135447 w 227728"/>
                  <a:gd name="connsiteY6" fmla="*/ 3254 h 105750"/>
                  <a:gd name="connsiteX7" fmla="*/ 145209 w 227728"/>
                  <a:gd name="connsiteY7" fmla="*/ 0 h 105750"/>
                  <a:gd name="connsiteX8" fmla="*/ 226561 w 227728"/>
                  <a:gd name="connsiteY8" fmla="*/ 3254 h 105750"/>
                  <a:gd name="connsiteX9" fmla="*/ 223307 w 227728"/>
                  <a:gd name="connsiteY9" fmla="*/ 13016 h 105750"/>
                  <a:gd name="connsiteX10" fmla="*/ 216799 w 227728"/>
                  <a:gd name="connsiteY10" fmla="*/ 19525 h 105750"/>
                  <a:gd name="connsiteX11" fmla="*/ 207037 w 227728"/>
                  <a:gd name="connsiteY11" fmla="*/ 22779 h 105750"/>
                  <a:gd name="connsiteX12" fmla="*/ 197274 w 227728"/>
                  <a:gd name="connsiteY12" fmla="*/ 29287 h 105750"/>
                  <a:gd name="connsiteX13" fmla="*/ 177750 w 227728"/>
                  <a:gd name="connsiteY13" fmla="*/ 35795 h 105750"/>
                  <a:gd name="connsiteX14" fmla="*/ 148463 w 227728"/>
                  <a:gd name="connsiteY14" fmla="*/ 48811 h 105750"/>
                  <a:gd name="connsiteX15" fmla="*/ 128938 w 227728"/>
                  <a:gd name="connsiteY15" fmla="*/ 55320 h 105750"/>
                  <a:gd name="connsiteX16" fmla="*/ 112668 w 227728"/>
                  <a:gd name="connsiteY16" fmla="*/ 58574 h 105750"/>
                  <a:gd name="connsiteX17" fmla="*/ 99652 w 227728"/>
                  <a:gd name="connsiteY17" fmla="*/ 61828 h 105750"/>
                  <a:gd name="connsiteX18" fmla="*/ 70365 w 227728"/>
                  <a:gd name="connsiteY18" fmla="*/ 65082 h 105750"/>
                  <a:gd name="connsiteX19" fmla="*/ 47586 w 227728"/>
                  <a:gd name="connsiteY19" fmla="*/ 74844 h 105750"/>
                  <a:gd name="connsiteX20" fmla="*/ 44332 w 227728"/>
                  <a:gd name="connsiteY20" fmla="*/ 84606 h 105750"/>
                  <a:gd name="connsiteX21" fmla="*/ 31316 w 227728"/>
                  <a:gd name="connsiteY21" fmla="*/ 104131 h 105750"/>
                  <a:gd name="connsiteX22" fmla="*/ 37824 w 227728"/>
                  <a:gd name="connsiteY22" fmla="*/ 81352 h 105750"/>
                  <a:gd name="connsiteX23" fmla="*/ 44332 w 227728"/>
                  <a:gd name="connsiteY23" fmla="*/ 61828 h 105750"/>
                  <a:gd name="connsiteX24" fmla="*/ 34570 w 227728"/>
                  <a:gd name="connsiteY24" fmla="*/ 55320 h 105750"/>
                  <a:gd name="connsiteX25" fmla="*/ 2029 w 227728"/>
                  <a:gd name="connsiteY25" fmla="*/ 58574 h 105750"/>
                  <a:gd name="connsiteX26" fmla="*/ 11791 w 227728"/>
                  <a:gd name="connsiteY26" fmla="*/ 55320 h 105750"/>
                  <a:gd name="connsiteX27" fmla="*/ 57348 w 227728"/>
                  <a:gd name="connsiteY27" fmla="*/ 52066 h 10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7728" h="105750">
                    <a:moveTo>
                      <a:pt x="57348" y="52066"/>
                    </a:moveTo>
                    <a:lnTo>
                      <a:pt x="57348" y="52066"/>
                    </a:lnTo>
                    <a:cubicBezTo>
                      <a:pt x="64941" y="45558"/>
                      <a:pt x="72694" y="39231"/>
                      <a:pt x="80127" y="32541"/>
                    </a:cubicBezTo>
                    <a:cubicBezTo>
                      <a:pt x="83548" y="29463"/>
                      <a:pt x="86060" y="25332"/>
                      <a:pt x="89889" y="22779"/>
                    </a:cubicBezTo>
                    <a:cubicBezTo>
                      <a:pt x="92743" y="20876"/>
                      <a:pt x="96398" y="20610"/>
                      <a:pt x="99652" y="19525"/>
                    </a:cubicBezTo>
                    <a:cubicBezTo>
                      <a:pt x="111010" y="8165"/>
                      <a:pt x="103250" y="13986"/>
                      <a:pt x="125684" y="6508"/>
                    </a:cubicBezTo>
                    <a:lnTo>
                      <a:pt x="135447" y="3254"/>
                    </a:lnTo>
                    <a:lnTo>
                      <a:pt x="145209" y="0"/>
                    </a:lnTo>
                    <a:cubicBezTo>
                      <a:pt x="172326" y="1085"/>
                      <a:pt x="199791" y="-1208"/>
                      <a:pt x="226561" y="3254"/>
                    </a:cubicBezTo>
                    <a:cubicBezTo>
                      <a:pt x="229944" y="3818"/>
                      <a:pt x="225072" y="10075"/>
                      <a:pt x="223307" y="13016"/>
                    </a:cubicBezTo>
                    <a:cubicBezTo>
                      <a:pt x="221729" y="15647"/>
                      <a:pt x="219430" y="17946"/>
                      <a:pt x="216799" y="19525"/>
                    </a:cubicBezTo>
                    <a:cubicBezTo>
                      <a:pt x="213858" y="21290"/>
                      <a:pt x="210105" y="21245"/>
                      <a:pt x="207037" y="22779"/>
                    </a:cubicBezTo>
                    <a:cubicBezTo>
                      <a:pt x="203539" y="24528"/>
                      <a:pt x="200848" y="27699"/>
                      <a:pt x="197274" y="29287"/>
                    </a:cubicBezTo>
                    <a:cubicBezTo>
                      <a:pt x="191005" y="32073"/>
                      <a:pt x="183458" y="31990"/>
                      <a:pt x="177750" y="35795"/>
                    </a:cubicBezTo>
                    <a:cubicBezTo>
                      <a:pt x="162278" y="46109"/>
                      <a:pt x="171701" y="41064"/>
                      <a:pt x="148463" y="48811"/>
                    </a:cubicBezTo>
                    <a:cubicBezTo>
                      <a:pt x="148450" y="48815"/>
                      <a:pt x="128951" y="55317"/>
                      <a:pt x="128938" y="55320"/>
                    </a:cubicBezTo>
                    <a:cubicBezTo>
                      <a:pt x="123515" y="56405"/>
                      <a:pt x="118067" y="57374"/>
                      <a:pt x="112668" y="58574"/>
                    </a:cubicBezTo>
                    <a:cubicBezTo>
                      <a:pt x="108302" y="59544"/>
                      <a:pt x="104072" y="61148"/>
                      <a:pt x="99652" y="61828"/>
                    </a:cubicBezTo>
                    <a:cubicBezTo>
                      <a:pt x="89944" y="63322"/>
                      <a:pt x="80127" y="63997"/>
                      <a:pt x="70365" y="65082"/>
                    </a:cubicBezTo>
                    <a:cubicBezTo>
                      <a:pt x="62549" y="67036"/>
                      <a:pt x="53204" y="67821"/>
                      <a:pt x="47586" y="74844"/>
                    </a:cubicBezTo>
                    <a:cubicBezTo>
                      <a:pt x="45443" y="77522"/>
                      <a:pt x="45998" y="81608"/>
                      <a:pt x="44332" y="84606"/>
                    </a:cubicBezTo>
                    <a:cubicBezTo>
                      <a:pt x="40533" y="91444"/>
                      <a:pt x="28842" y="111552"/>
                      <a:pt x="31316" y="104131"/>
                    </a:cubicBezTo>
                    <a:cubicBezTo>
                      <a:pt x="42251" y="71325"/>
                      <a:pt x="25566" y="122212"/>
                      <a:pt x="37824" y="81352"/>
                    </a:cubicBezTo>
                    <a:cubicBezTo>
                      <a:pt x="39795" y="74781"/>
                      <a:pt x="44332" y="61828"/>
                      <a:pt x="44332" y="61828"/>
                    </a:cubicBezTo>
                    <a:cubicBezTo>
                      <a:pt x="41078" y="59659"/>
                      <a:pt x="38469" y="55620"/>
                      <a:pt x="34570" y="55320"/>
                    </a:cubicBezTo>
                    <a:cubicBezTo>
                      <a:pt x="23701" y="54484"/>
                      <a:pt x="-8313" y="62021"/>
                      <a:pt x="2029" y="58574"/>
                    </a:cubicBezTo>
                    <a:cubicBezTo>
                      <a:pt x="5283" y="57489"/>
                      <a:pt x="8395" y="55805"/>
                      <a:pt x="11791" y="55320"/>
                    </a:cubicBezTo>
                    <a:cubicBezTo>
                      <a:pt x="23651" y="53626"/>
                      <a:pt x="49755" y="52608"/>
                      <a:pt x="57348" y="52066"/>
                    </a:cubicBezTo>
                    <a:close/>
                  </a:path>
                </a:pathLst>
              </a:custGeom>
              <a:solidFill>
                <a:schemeClr val="tx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136" name="Group 135"/>
            <p:cNvGrpSpPr/>
            <p:nvPr/>
          </p:nvGrpSpPr>
          <p:grpSpPr>
            <a:xfrm>
              <a:off x="2828569" y="1837428"/>
              <a:ext cx="384584" cy="419186"/>
              <a:chOff x="1505273" y="1194316"/>
              <a:chExt cx="384584" cy="419186"/>
            </a:xfrm>
          </p:grpSpPr>
          <p:sp>
            <p:nvSpPr>
              <p:cNvPr id="137" name="Freeform 136"/>
              <p:cNvSpPr/>
              <p:nvPr/>
            </p:nvSpPr>
            <p:spPr>
              <a:xfrm>
                <a:off x="1505273" y="1266098"/>
                <a:ext cx="364958" cy="112295"/>
              </a:xfrm>
              <a:custGeom>
                <a:avLst/>
                <a:gdLst>
                  <a:gd name="connsiteX0" fmla="*/ 60158 w 364958"/>
                  <a:gd name="connsiteY0" fmla="*/ 8021 h 112295"/>
                  <a:gd name="connsiteX1" fmla="*/ 60158 w 364958"/>
                  <a:gd name="connsiteY1" fmla="*/ 8021 h 112295"/>
                  <a:gd name="connsiteX2" fmla="*/ 28073 w 364958"/>
                  <a:gd name="connsiteY2" fmla="*/ 24064 h 112295"/>
                  <a:gd name="connsiteX3" fmla="*/ 4010 w 364958"/>
                  <a:gd name="connsiteY3" fmla="*/ 36095 h 112295"/>
                  <a:gd name="connsiteX4" fmla="*/ 0 w 364958"/>
                  <a:gd name="connsiteY4" fmla="*/ 48127 h 112295"/>
                  <a:gd name="connsiteX5" fmla="*/ 12031 w 364958"/>
                  <a:gd name="connsiteY5" fmla="*/ 72190 h 112295"/>
                  <a:gd name="connsiteX6" fmla="*/ 48126 w 364958"/>
                  <a:gd name="connsiteY6" fmla="*/ 84221 h 112295"/>
                  <a:gd name="connsiteX7" fmla="*/ 72189 w 364958"/>
                  <a:gd name="connsiteY7" fmla="*/ 92243 h 112295"/>
                  <a:gd name="connsiteX8" fmla="*/ 84221 w 364958"/>
                  <a:gd name="connsiteY8" fmla="*/ 96253 h 112295"/>
                  <a:gd name="connsiteX9" fmla="*/ 160421 w 364958"/>
                  <a:gd name="connsiteY9" fmla="*/ 108285 h 112295"/>
                  <a:gd name="connsiteX10" fmla="*/ 188494 w 364958"/>
                  <a:gd name="connsiteY10" fmla="*/ 112295 h 112295"/>
                  <a:gd name="connsiteX11" fmla="*/ 316831 w 364958"/>
                  <a:gd name="connsiteY11" fmla="*/ 100264 h 112295"/>
                  <a:gd name="connsiteX12" fmla="*/ 328863 w 364958"/>
                  <a:gd name="connsiteY12" fmla="*/ 96253 h 112295"/>
                  <a:gd name="connsiteX13" fmla="*/ 348916 w 364958"/>
                  <a:gd name="connsiteY13" fmla="*/ 80211 h 112295"/>
                  <a:gd name="connsiteX14" fmla="*/ 364958 w 364958"/>
                  <a:gd name="connsiteY14" fmla="*/ 56148 h 112295"/>
                  <a:gd name="connsiteX15" fmla="*/ 356937 w 364958"/>
                  <a:gd name="connsiteY15" fmla="*/ 44116 h 112295"/>
                  <a:gd name="connsiteX16" fmla="*/ 320842 w 364958"/>
                  <a:gd name="connsiteY16" fmla="*/ 28074 h 112295"/>
                  <a:gd name="connsiteX17" fmla="*/ 308810 w 364958"/>
                  <a:gd name="connsiteY17" fmla="*/ 24064 h 112295"/>
                  <a:gd name="connsiteX18" fmla="*/ 272716 w 364958"/>
                  <a:gd name="connsiteY18" fmla="*/ 12032 h 112295"/>
                  <a:gd name="connsiteX19" fmla="*/ 240631 w 364958"/>
                  <a:gd name="connsiteY19" fmla="*/ 4011 h 112295"/>
                  <a:gd name="connsiteX20" fmla="*/ 196516 w 364958"/>
                  <a:gd name="connsiteY20" fmla="*/ 0 h 112295"/>
                  <a:gd name="connsiteX21" fmla="*/ 88231 w 364958"/>
                  <a:gd name="connsiteY21" fmla="*/ 12032 h 112295"/>
                  <a:gd name="connsiteX22" fmla="*/ 60158 w 364958"/>
                  <a:gd name="connsiteY22" fmla="*/ 8021 h 11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4958" h="112295">
                    <a:moveTo>
                      <a:pt x="60158" y="8021"/>
                    </a:moveTo>
                    <a:lnTo>
                      <a:pt x="60158" y="8021"/>
                    </a:lnTo>
                    <a:cubicBezTo>
                      <a:pt x="49463" y="13369"/>
                      <a:pt x="38959" y="19116"/>
                      <a:pt x="28073" y="24064"/>
                    </a:cubicBezTo>
                    <a:cubicBezTo>
                      <a:pt x="1977" y="35926"/>
                      <a:pt x="30383" y="18514"/>
                      <a:pt x="4010" y="36095"/>
                    </a:cubicBezTo>
                    <a:cubicBezTo>
                      <a:pt x="2673" y="40106"/>
                      <a:pt x="0" y="43899"/>
                      <a:pt x="0" y="48127"/>
                    </a:cubicBezTo>
                    <a:cubicBezTo>
                      <a:pt x="0" y="53317"/>
                      <a:pt x="7976" y="69655"/>
                      <a:pt x="12031" y="72190"/>
                    </a:cubicBezTo>
                    <a:cubicBezTo>
                      <a:pt x="12038" y="72194"/>
                      <a:pt x="42106" y="82215"/>
                      <a:pt x="48126" y="84221"/>
                    </a:cubicBezTo>
                    <a:lnTo>
                      <a:pt x="72189" y="92243"/>
                    </a:lnTo>
                    <a:cubicBezTo>
                      <a:pt x="76200" y="93580"/>
                      <a:pt x="80076" y="95424"/>
                      <a:pt x="84221" y="96253"/>
                    </a:cubicBezTo>
                    <a:cubicBezTo>
                      <a:pt x="122810" y="103972"/>
                      <a:pt x="97530" y="99301"/>
                      <a:pt x="160421" y="108285"/>
                    </a:cubicBezTo>
                    <a:lnTo>
                      <a:pt x="188494" y="112295"/>
                    </a:lnTo>
                    <a:cubicBezTo>
                      <a:pt x="301209" y="107960"/>
                      <a:pt x="259771" y="119285"/>
                      <a:pt x="316831" y="100264"/>
                    </a:cubicBezTo>
                    <a:cubicBezTo>
                      <a:pt x="320842" y="98927"/>
                      <a:pt x="325345" y="98598"/>
                      <a:pt x="328863" y="96253"/>
                    </a:cubicBezTo>
                    <a:cubicBezTo>
                      <a:pt x="336753" y="90993"/>
                      <a:pt x="343203" y="87828"/>
                      <a:pt x="348916" y="80211"/>
                    </a:cubicBezTo>
                    <a:cubicBezTo>
                      <a:pt x="354700" y="72499"/>
                      <a:pt x="364958" y="56148"/>
                      <a:pt x="364958" y="56148"/>
                    </a:cubicBezTo>
                    <a:cubicBezTo>
                      <a:pt x="362284" y="52137"/>
                      <a:pt x="360345" y="47524"/>
                      <a:pt x="356937" y="44116"/>
                    </a:cubicBezTo>
                    <a:cubicBezTo>
                      <a:pt x="347404" y="34583"/>
                      <a:pt x="332754" y="32044"/>
                      <a:pt x="320842" y="28074"/>
                    </a:cubicBezTo>
                    <a:lnTo>
                      <a:pt x="308810" y="24064"/>
                    </a:lnTo>
                    <a:lnTo>
                      <a:pt x="272716" y="12032"/>
                    </a:lnTo>
                    <a:cubicBezTo>
                      <a:pt x="259618" y="7665"/>
                      <a:pt x="256121" y="5947"/>
                      <a:pt x="240631" y="4011"/>
                    </a:cubicBezTo>
                    <a:cubicBezTo>
                      <a:pt x="225979" y="2180"/>
                      <a:pt x="211221" y="1337"/>
                      <a:pt x="196516" y="0"/>
                    </a:cubicBezTo>
                    <a:cubicBezTo>
                      <a:pt x="142008" y="3207"/>
                      <a:pt x="134323" y="508"/>
                      <a:pt x="88231" y="12032"/>
                    </a:cubicBezTo>
                    <a:cubicBezTo>
                      <a:pt x="70355" y="16502"/>
                      <a:pt x="64837" y="8689"/>
                      <a:pt x="60158" y="8021"/>
                    </a:cubicBezTo>
                    <a:close/>
                  </a:path>
                </a:pathLst>
              </a:cu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8" name="Freeform 137"/>
              <p:cNvSpPr/>
              <p:nvPr/>
            </p:nvSpPr>
            <p:spPr>
              <a:xfrm rot="21075586">
                <a:off x="1725057" y="1284472"/>
                <a:ext cx="164800" cy="97397"/>
              </a:xfrm>
              <a:custGeom>
                <a:avLst/>
                <a:gdLst>
                  <a:gd name="connsiteX0" fmla="*/ 57348 w 227728"/>
                  <a:gd name="connsiteY0" fmla="*/ 52066 h 105750"/>
                  <a:gd name="connsiteX1" fmla="*/ 57348 w 227728"/>
                  <a:gd name="connsiteY1" fmla="*/ 52066 h 105750"/>
                  <a:gd name="connsiteX2" fmla="*/ 80127 w 227728"/>
                  <a:gd name="connsiteY2" fmla="*/ 32541 h 105750"/>
                  <a:gd name="connsiteX3" fmla="*/ 89889 w 227728"/>
                  <a:gd name="connsiteY3" fmla="*/ 22779 h 105750"/>
                  <a:gd name="connsiteX4" fmla="*/ 99652 w 227728"/>
                  <a:gd name="connsiteY4" fmla="*/ 19525 h 105750"/>
                  <a:gd name="connsiteX5" fmla="*/ 125684 w 227728"/>
                  <a:gd name="connsiteY5" fmla="*/ 6508 h 105750"/>
                  <a:gd name="connsiteX6" fmla="*/ 135447 w 227728"/>
                  <a:gd name="connsiteY6" fmla="*/ 3254 h 105750"/>
                  <a:gd name="connsiteX7" fmla="*/ 145209 w 227728"/>
                  <a:gd name="connsiteY7" fmla="*/ 0 h 105750"/>
                  <a:gd name="connsiteX8" fmla="*/ 226561 w 227728"/>
                  <a:gd name="connsiteY8" fmla="*/ 3254 h 105750"/>
                  <a:gd name="connsiteX9" fmla="*/ 223307 w 227728"/>
                  <a:gd name="connsiteY9" fmla="*/ 13016 h 105750"/>
                  <a:gd name="connsiteX10" fmla="*/ 216799 w 227728"/>
                  <a:gd name="connsiteY10" fmla="*/ 19525 h 105750"/>
                  <a:gd name="connsiteX11" fmla="*/ 207037 w 227728"/>
                  <a:gd name="connsiteY11" fmla="*/ 22779 h 105750"/>
                  <a:gd name="connsiteX12" fmla="*/ 197274 w 227728"/>
                  <a:gd name="connsiteY12" fmla="*/ 29287 h 105750"/>
                  <a:gd name="connsiteX13" fmla="*/ 177750 w 227728"/>
                  <a:gd name="connsiteY13" fmla="*/ 35795 h 105750"/>
                  <a:gd name="connsiteX14" fmla="*/ 148463 w 227728"/>
                  <a:gd name="connsiteY14" fmla="*/ 48811 h 105750"/>
                  <a:gd name="connsiteX15" fmla="*/ 128938 w 227728"/>
                  <a:gd name="connsiteY15" fmla="*/ 55320 h 105750"/>
                  <a:gd name="connsiteX16" fmla="*/ 112668 w 227728"/>
                  <a:gd name="connsiteY16" fmla="*/ 58574 h 105750"/>
                  <a:gd name="connsiteX17" fmla="*/ 99652 w 227728"/>
                  <a:gd name="connsiteY17" fmla="*/ 61828 h 105750"/>
                  <a:gd name="connsiteX18" fmla="*/ 70365 w 227728"/>
                  <a:gd name="connsiteY18" fmla="*/ 65082 h 105750"/>
                  <a:gd name="connsiteX19" fmla="*/ 47586 w 227728"/>
                  <a:gd name="connsiteY19" fmla="*/ 74844 h 105750"/>
                  <a:gd name="connsiteX20" fmla="*/ 44332 w 227728"/>
                  <a:gd name="connsiteY20" fmla="*/ 84606 h 105750"/>
                  <a:gd name="connsiteX21" fmla="*/ 31316 w 227728"/>
                  <a:gd name="connsiteY21" fmla="*/ 104131 h 105750"/>
                  <a:gd name="connsiteX22" fmla="*/ 37824 w 227728"/>
                  <a:gd name="connsiteY22" fmla="*/ 81352 h 105750"/>
                  <a:gd name="connsiteX23" fmla="*/ 44332 w 227728"/>
                  <a:gd name="connsiteY23" fmla="*/ 61828 h 105750"/>
                  <a:gd name="connsiteX24" fmla="*/ 34570 w 227728"/>
                  <a:gd name="connsiteY24" fmla="*/ 55320 h 105750"/>
                  <a:gd name="connsiteX25" fmla="*/ 2029 w 227728"/>
                  <a:gd name="connsiteY25" fmla="*/ 58574 h 105750"/>
                  <a:gd name="connsiteX26" fmla="*/ 11791 w 227728"/>
                  <a:gd name="connsiteY26" fmla="*/ 55320 h 105750"/>
                  <a:gd name="connsiteX27" fmla="*/ 57348 w 227728"/>
                  <a:gd name="connsiteY27" fmla="*/ 52066 h 10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7728" h="105750">
                    <a:moveTo>
                      <a:pt x="57348" y="52066"/>
                    </a:moveTo>
                    <a:lnTo>
                      <a:pt x="57348" y="52066"/>
                    </a:lnTo>
                    <a:cubicBezTo>
                      <a:pt x="64941" y="45558"/>
                      <a:pt x="72694" y="39231"/>
                      <a:pt x="80127" y="32541"/>
                    </a:cubicBezTo>
                    <a:cubicBezTo>
                      <a:pt x="83548" y="29463"/>
                      <a:pt x="86060" y="25332"/>
                      <a:pt x="89889" y="22779"/>
                    </a:cubicBezTo>
                    <a:cubicBezTo>
                      <a:pt x="92743" y="20876"/>
                      <a:pt x="96398" y="20610"/>
                      <a:pt x="99652" y="19525"/>
                    </a:cubicBezTo>
                    <a:cubicBezTo>
                      <a:pt x="111010" y="8165"/>
                      <a:pt x="103250" y="13986"/>
                      <a:pt x="125684" y="6508"/>
                    </a:cubicBezTo>
                    <a:lnTo>
                      <a:pt x="135447" y="3254"/>
                    </a:lnTo>
                    <a:lnTo>
                      <a:pt x="145209" y="0"/>
                    </a:lnTo>
                    <a:cubicBezTo>
                      <a:pt x="172326" y="1085"/>
                      <a:pt x="199791" y="-1208"/>
                      <a:pt x="226561" y="3254"/>
                    </a:cubicBezTo>
                    <a:cubicBezTo>
                      <a:pt x="229944" y="3818"/>
                      <a:pt x="225072" y="10075"/>
                      <a:pt x="223307" y="13016"/>
                    </a:cubicBezTo>
                    <a:cubicBezTo>
                      <a:pt x="221729" y="15647"/>
                      <a:pt x="219430" y="17946"/>
                      <a:pt x="216799" y="19525"/>
                    </a:cubicBezTo>
                    <a:cubicBezTo>
                      <a:pt x="213858" y="21290"/>
                      <a:pt x="210105" y="21245"/>
                      <a:pt x="207037" y="22779"/>
                    </a:cubicBezTo>
                    <a:cubicBezTo>
                      <a:pt x="203539" y="24528"/>
                      <a:pt x="200848" y="27699"/>
                      <a:pt x="197274" y="29287"/>
                    </a:cubicBezTo>
                    <a:cubicBezTo>
                      <a:pt x="191005" y="32073"/>
                      <a:pt x="183458" y="31990"/>
                      <a:pt x="177750" y="35795"/>
                    </a:cubicBezTo>
                    <a:cubicBezTo>
                      <a:pt x="162278" y="46109"/>
                      <a:pt x="171701" y="41064"/>
                      <a:pt x="148463" y="48811"/>
                    </a:cubicBezTo>
                    <a:cubicBezTo>
                      <a:pt x="148450" y="48815"/>
                      <a:pt x="128951" y="55317"/>
                      <a:pt x="128938" y="55320"/>
                    </a:cubicBezTo>
                    <a:cubicBezTo>
                      <a:pt x="123515" y="56405"/>
                      <a:pt x="118067" y="57374"/>
                      <a:pt x="112668" y="58574"/>
                    </a:cubicBezTo>
                    <a:cubicBezTo>
                      <a:pt x="108302" y="59544"/>
                      <a:pt x="104072" y="61148"/>
                      <a:pt x="99652" y="61828"/>
                    </a:cubicBezTo>
                    <a:cubicBezTo>
                      <a:pt x="89944" y="63322"/>
                      <a:pt x="80127" y="63997"/>
                      <a:pt x="70365" y="65082"/>
                    </a:cubicBezTo>
                    <a:cubicBezTo>
                      <a:pt x="62549" y="67036"/>
                      <a:pt x="53204" y="67821"/>
                      <a:pt x="47586" y="74844"/>
                    </a:cubicBezTo>
                    <a:cubicBezTo>
                      <a:pt x="45443" y="77522"/>
                      <a:pt x="45998" y="81608"/>
                      <a:pt x="44332" y="84606"/>
                    </a:cubicBezTo>
                    <a:cubicBezTo>
                      <a:pt x="40533" y="91444"/>
                      <a:pt x="28842" y="111552"/>
                      <a:pt x="31316" y="104131"/>
                    </a:cubicBezTo>
                    <a:cubicBezTo>
                      <a:pt x="42251" y="71325"/>
                      <a:pt x="25566" y="122212"/>
                      <a:pt x="37824" y="81352"/>
                    </a:cubicBezTo>
                    <a:cubicBezTo>
                      <a:pt x="39795" y="74781"/>
                      <a:pt x="44332" y="61828"/>
                      <a:pt x="44332" y="61828"/>
                    </a:cubicBezTo>
                    <a:cubicBezTo>
                      <a:pt x="41078" y="59659"/>
                      <a:pt x="38469" y="55620"/>
                      <a:pt x="34570" y="55320"/>
                    </a:cubicBezTo>
                    <a:cubicBezTo>
                      <a:pt x="23701" y="54484"/>
                      <a:pt x="-8313" y="62021"/>
                      <a:pt x="2029" y="58574"/>
                    </a:cubicBezTo>
                    <a:cubicBezTo>
                      <a:pt x="5283" y="57489"/>
                      <a:pt x="8395" y="55805"/>
                      <a:pt x="11791" y="55320"/>
                    </a:cubicBezTo>
                    <a:cubicBezTo>
                      <a:pt x="23651" y="53626"/>
                      <a:pt x="49755" y="52608"/>
                      <a:pt x="57348" y="52066"/>
                    </a:cubicBezTo>
                    <a:close/>
                  </a:path>
                </a:pathLst>
              </a:custGeom>
              <a:solidFill>
                <a:schemeClr val="tx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9" name="Freeform 138"/>
              <p:cNvSpPr/>
              <p:nvPr/>
            </p:nvSpPr>
            <p:spPr>
              <a:xfrm rot="21075586">
                <a:off x="1669063" y="1243432"/>
                <a:ext cx="164800" cy="97397"/>
              </a:xfrm>
              <a:custGeom>
                <a:avLst/>
                <a:gdLst>
                  <a:gd name="connsiteX0" fmla="*/ 57348 w 227728"/>
                  <a:gd name="connsiteY0" fmla="*/ 52066 h 105750"/>
                  <a:gd name="connsiteX1" fmla="*/ 57348 w 227728"/>
                  <a:gd name="connsiteY1" fmla="*/ 52066 h 105750"/>
                  <a:gd name="connsiteX2" fmla="*/ 80127 w 227728"/>
                  <a:gd name="connsiteY2" fmla="*/ 32541 h 105750"/>
                  <a:gd name="connsiteX3" fmla="*/ 89889 w 227728"/>
                  <a:gd name="connsiteY3" fmla="*/ 22779 h 105750"/>
                  <a:gd name="connsiteX4" fmla="*/ 99652 w 227728"/>
                  <a:gd name="connsiteY4" fmla="*/ 19525 h 105750"/>
                  <a:gd name="connsiteX5" fmla="*/ 125684 w 227728"/>
                  <a:gd name="connsiteY5" fmla="*/ 6508 h 105750"/>
                  <a:gd name="connsiteX6" fmla="*/ 135447 w 227728"/>
                  <a:gd name="connsiteY6" fmla="*/ 3254 h 105750"/>
                  <a:gd name="connsiteX7" fmla="*/ 145209 w 227728"/>
                  <a:gd name="connsiteY7" fmla="*/ 0 h 105750"/>
                  <a:gd name="connsiteX8" fmla="*/ 226561 w 227728"/>
                  <a:gd name="connsiteY8" fmla="*/ 3254 h 105750"/>
                  <a:gd name="connsiteX9" fmla="*/ 223307 w 227728"/>
                  <a:gd name="connsiteY9" fmla="*/ 13016 h 105750"/>
                  <a:gd name="connsiteX10" fmla="*/ 216799 w 227728"/>
                  <a:gd name="connsiteY10" fmla="*/ 19525 h 105750"/>
                  <a:gd name="connsiteX11" fmla="*/ 207037 w 227728"/>
                  <a:gd name="connsiteY11" fmla="*/ 22779 h 105750"/>
                  <a:gd name="connsiteX12" fmla="*/ 197274 w 227728"/>
                  <a:gd name="connsiteY12" fmla="*/ 29287 h 105750"/>
                  <a:gd name="connsiteX13" fmla="*/ 177750 w 227728"/>
                  <a:gd name="connsiteY13" fmla="*/ 35795 h 105750"/>
                  <a:gd name="connsiteX14" fmla="*/ 148463 w 227728"/>
                  <a:gd name="connsiteY14" fmla="*/ 48811 h 105750"/>
                  <a:gd name="connsiteX15" fmla="*/ 128938 w 227728"/>
                  <a:gd name="connsiteY15" fmla="*/ 55320 h 105750"/>
                  <a:gd name="connsiteX16" fmla="*/ 112668 w 227728"/>
                  <a:gd name="connsiteY16" fmla="*/ 58574 h 105750"/>
                  <a:gd name="connsiteX17" fmla="*/ 99652 w 227728"/>
                  <a:gd name="connsiteY17" fmla="*/ 61828 h 105750"/>
                  <a:gd name="connsiteX18" fmla="*/ 70365 w 227728"/>
                  <a:gd name="connsiteY18" fmla="*/ 65082 h 105750"/>
                  <a:gd name="connsiteX19" fmla="*/ 47586 w 227728"/>
                  <a:gd name="connsiteY19" fmla="*/ 74844 h 105750"/>
                  <a:gd name="connsiteX20" fmla="*/ 44332 w 227728"/>
                  <a:gd name="connsiteY20" fmla="*/ 84606 h 105750"/>
                  <a:gd name="connsiteX21" fmla="*/ 31316 w 227728"/>
                  <a:gd name="connsiteY21" fmla="*/ 104131 h 105750"/>
                  <a:gd name="connsiteX22" fmla="*/ 37824 w 227728"/>
                  <a:gd name="connsiteY22" fmla="*/ 81352 h 105750"/>
                  <a:gd name="connsiteX23" fmla="*/ 44332 w 227728"/>
                  <a:gd name="connsiteY23" fmla="*/ 61828 h 105750"/>
                  <a:gd name="connsiteX24" fmla="*/ 34570 w 227728"/>
                  <a:gd name="connsiteY24" fmla="*/ 55320 h 105750"/>
                  <a:gd name="connsiteX25" fmla="*/ 2029 w 227728"/>
                  <a:gd name="connsiteY25" fmla="*/ 58574 h 105750"/>
                  <a:gd name="connsiteX26" fmla="*/ 11791 w 227728"/>
                  <a:gd name="connsiteY26" fmla="*/ 55320 h 105750"/>
                  <a:gd name="connsiteX27" fmla="*/ 57348 w 227728"/>
                  <a:gd name="connsiteY27" fmla="*/ 52066 h 10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7728" h="105750">
                    <a:moveTo>
                      <a:pt x="57348" y="52066"/>
                    </a:moveTo>
                    <a:lnTo>
                      <a:pt x="57348" y="52066"/>
                    </a:lnTo>
                    <a:cubicBezTo>
                      <a:pt x="64941" y="45558"/>
                      <a:pt x="72694" y="39231"/>
                      <a:pt x="80127" y="32541"/>
                    </a:cubicBezTo>
                    <a:cubicBezTo>
                      <a:pt x="83548" y="29463"/>
                      <a:pt x="86060" y="25332"/>
                      <a:pt x="89889" y="22779"/>
                    </a:cubicBezTo>
                    <a:cubicBezTo>
                      <a:pt x="92743" y="20876"/>
                      <a:pt x="96398" y="20610"/>
                      <a:pt x="99652" y="19525"/>
                    </a:cubicBezTo>
                    <a:cubicBezTo>
                      <a:pt x="111010" y="8165"/>
                      <a:pt x="103250" y="13986"/>
                      <a:pt x="125684" y="6508"/>
                    </a:cubicBezTo>
                    <a:lnTo>
                      <a:pt x="135447" y="3254"/>
                    </a:lnTo>
                    <a:lnTo>
                      <a:pt x="145209" y="0"/>
                    </a:lnTo>
                    <a:cubicBezTo>
                      <a:pt x="172326" y="1085"/>
                      <a:pt x="199791" y="-1208"/>
                      <a:pt x="226561" y="3254"/>
                    </a:cubicBezTo>
                    <a:cubicBezTo>
                      <a:pt x="229944" y="3818"/>
                      <a:pt x="225072" y="10075"/>
                      <a:pt x="223307" y="13016"/>
                    </a:cubicBezTo>
                    <a:cubicBezTo>
                      <a:pt x="221729" y="15647"/>
                      <a:pt x="219430" y="17946"/>
                      <a:pt x="216799" y="19525"/>
                    </a:cubicBezTo>
                    <a:cubicBezTo>
                      <a:pt x="213858" y="21290"/>
                      <a:pt x="210105" y="21245"/>
                      <a:pt x="207037" y="22779"/>
                    </a:cubicBezTo>
                    <a:cubicBezTo>
                      <a:pt x="203539" y="24528"/>
                      <a:pt x="200848" y="27699"/>
                      <a:pt x="197274" y="29287"/>
                    </a:cubicBezTo>
                    <a:cubicBezTo>
                      <a:pt x="191005" y="32073"/>
                      <a:pt x="183458" y="31990"/>
                      <a:pt x="177750" y="35795"/>
                    </a:cubicBezTo>
                    <a:cubicBezTo>
                      <a:pt x="162278" y="46109"/>
                      <a:pt x="171701" y="41064"/>
                      <a:pt x="148463" y="48811"/>
                    </a:cubicBezTo>
                    <a:cubicBezTo>
                      <a:pt x="148450" y="48815"/>
                      <a:pt x="128951" y="55317"/>
                      <a:pt x="128938" y="55320"/>
                    </a:cubicBezTo>
                    <a:cubicBezTo>
                      <a:pt x="123515" y="56405"/>
                      <a:pt x="118067" y="57374"/>
                      <a:pt x="112668" y="58574"/>
                    </a:cubicBezTo>
                    <a:cubicBezTo>
                      <a:pt x="108302" y="59544"/>
                      <a:pt x="104072" y="61148"/>
                      <a:pt x="99652" y="61828"/>
                    </a:cubicBezTo>
                    <a:cubicBezTo>
                      <a:pt x="89944" y="63322"/>
                      <a:pt x="80127" y="63997"/>
                      <a:pt x="70365" y="65082"/>
                    </a:cubicBezTo>
                    <a:cubicBezTo>
                      <a:pt x="62549" y="67036"/>
                      <a:pt x="53204" y="67821"/>
                      <a:pt x="47586" y="74844"/>
                    </a:cubicBezTo>
                    <a:cubicBezTo>
                      <a:pt x="45443" y="77522"/>
                      <a:pt x="45998" y="81608"/>
                      <a:pt x="44332" y="84606"/>
                    </a:cubicBezTo>
                    <a:cubicBezTo>
                      <a:pt x="40533" y="91444"/>
                      <a:pt x="28842" y="111552"/>
                      <a:pt x="31316" y="104131"/>
                    </a:cubicBezTo>
                    <a:cubicBezTo>
                      <a:pt x="42251" y="71325"/>
                      <a:pt x="25566" y="122212"/>
                      <a:pt x="37824" y="81352"/>
                    </a:cubicBezTo>
                    <a:cubicBezTo>
                      <a:pt x="39795" y="74781"/>
                      <a:pt x="44332" y="61828"/>
                      <a:pt x="44332" y="61828"/>
                    </a:cubicBezTo>
                    <a:cubicBezTo>
                      <a:pt x="41078" y="59659"/>
                      <a:pt x="38469" y="55620"/>
                      <a:pt x="34570" y="55320"/>
                    </a:cubicBezTo>
                    <a:cubicBezTo>
                      <a:pt x="23701" y="54484"/>
                      <a:pt x="-8313" y="62021"/>
                      <a:pt x="2029" y="58574"/>
                    </a:cubicBezTo>
                    <a:cubicBezTo>
                      <a:pt x="5283" y="57489"/>
                      <a:pt x="8395" y="55805"/>
                      <a:pt x="11791" y="55320"/>
                    </a:cubicBezTo>
                    <a:cubicBezTo>
                      <a:pt x="23651" y="53626"/>
                      <a:pt x="49755" y="52608"/>
                      <a:pt x="57348" y="52066"/>
                    </a:cubicBezTo>
                    <a:close/>
                  </a:path>
                </a:pathLst>
              </a:custGeom>
              <a:solidFill>
                <a:schemeClr val="tx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0" name="Freeform 139"/>
              <p:cNvSpPr/>
              <p:nvPr/>
            </p:nvSpPr>
            <p:spPr>
              <a:xfrm rot="21075586">
                <a:off x="1563172" y="1236436"/>
                <a:ext cx="164800" cy="97397"/>
              </a:xfrm>
              <a:custGeom>
                <a:avLst/>
                <a:gdLst>
                  <a:gd name="connsiteX0" fmla="*/ 57348 w 227728"/>
                  <a:gd name="connsiteY0" fmla="*/ 52066 h 105750"/>
                  <a:gd name="connsiteX1" fmla="*/ 57348 w 227728"/>
                  <a:gd name="connsiteY1" fmla="*/ 52066 h 105750"/>
                  <a:gd name="connsiteX2" fmla="*/ 80127 w 227728"/>
                  <a:gd name="connsiteY2" fmla="*/ 32541 h 105750"/>
                  <a:gd name="connsiteX3" fmla="*/ 89889 w 227728"/>
                  <a:gd name="connsiteY3" fmla="*/ 22779 h 105750"/>
                  <a:gd name="connsiteX4" fmla="*/ 99652 w 227728"/>
                  <a:gd name="connsiteY4" fmla="*/ 19525 h 105750"/>
                  <a:gd name="connsiteX5" fmla="*/ 125684 w 227728"/>
                  <a:gd name="connsiteY5" fmla="*/ 6508 h 105750"/>
                  <a:gd name="connsiteX6" fmla="*/ 135447 w 227728"/>
                  <a:gd name="connsiteY6" fmla="*/ 3254 h 105750"/>
                  <a:gd name="connsiteX7" fmla="*/ 145209 w 227728"/>
                  <a:gd name="connsiteY7" fmla="*/ 0 h 105750"/>
                  <a:gd name="connsiteX8" fmla="*/ 226561 w 227728"/>
                  <a:gd name="connsiteY8" fmla="*/ 3254 h 105750"/>
                  <a:gd name="connsiteX9" fmla="*/ 223307 w 227728"/>
                  <a:gd name="connsiteY9" fmla="*/ 13016 h 105750"/>
                  <a:gd name="connsiteX10" fmla="*/ 216799 w 227728"/>
                  <a:gd name="connsiteY10" fmla="*/ 19525 h 105750"/>
                  <a:gd name="connsiteX11" fmla="*/ 207037 w 227728"/>
                  <a:gd name="connsiteY11" fmla="*/ 22779 h 105750"/>
                  <a:gd name="connsiteX12" fmla="*/ 197274 w 227728"/>
                  <a:gd name="connsiteY12" fmla="*/ 29287 h 105750"/>
                  <a:gd name="connsiteX13" fmla="*/ 177750 w 227728"/>
                  <a:gd name="connsiteY13" fmla="*/ 35795 h 105750"/>
                  <a:gd name="connsiteX14" fmla="*/ 148463 w 227728"/>
                  <a:gd name="connsiteY14" fmla="*/ 48811 h 105750"/>
                  <a:gd name="connsiteX15" fmla="*/ 128938 w 227728"/>
                  <a:gd name="connsiteY15" fmla="*/ 55320 h 105750"/>
                  <a:gd name="connsiteX16" fmla="*/ 112668 w 227728"/>
                  <a:gd name="connsiteY16" fmla="*/ 58574 h 105750"/>
                  <a:gd name="connsiteX17" fmla="*/ 99652 w 227728"/>
                  <a:gd name="connsiteY17" fmla="*/ 61828 h 105750"/>
                  <a:gd name="connsiteX18" fmla="*/ 70365 w 227728"/>
                  <a:gd name="connsiteY18" fmla="*/ 65082 h 105750"/>
                  <a:gd name="connsiteX19" fmla="*/ 47586 w 227728"/>
                  <a:gd name="connsiteY19" fmla="*/ 74844 h 105750"/>
                  <a:gd name="connsiteX20" fmla="*/ 44332 w 227728"/>
                  <a:gd name="connsiteY20" fmla="*/ 84606 h 105750"/>
                  <a:gd name="connsiteX21" fmla="*/ 31316 w 227728"/>
                  <a:gd name="connsiteY21" fmla="*/ 104131 h 105750"/>
                  <a:gd name="connsiteX22" fmla="*/ 37824 w 227728"/>
                  <a:gd name="connsiteY22" fmla="*/ 81352 h 105750"/>
                  <a:gd name="connsiteX23" fmla="*/ 44332 w 227728"/>
                  <a:gd name="connsiteY23" fmla="*/ 61828 h 105750"/>
                  <a:gd name="connsiteX24" fmla="*/ 34570 w 227728"/>
                  <a:gd name="connsiteY24" fmla="*/ 55320 h 105750"/>
                  <a:gd name="connsiteX25" fmla="*/ 2029 w 227728"/>
                  <a:gd name="connsiteY25" fmla="*/ 58574 h 105750"/>
                  <a:gd name="connsiteX26" fmla="*/ 11791 w 227728"/>
                  <a:gd name="connsiteY26" fmla="*/ 55320 h 105750"/>
                  <a:gd name="connsiteX27" fmla="*/ 57348 w 227728"/>
                  <a:gd name="connsiteY27" fmla="*/ 52066 h 10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7728" h="105750">
                    <a:moveTo>
                      <a:pt x="57348" y="52066"/>
                    </a:moveTo>
                    <a:lnTo>
                      <a:pt x="57348" y="52066"/>
                    </a:lnTo>
                    <a:cubicBezTo>
                      <a:pt x="64941" y="45558"/>
                      <a:pt x="72694" y="39231"/>
                      <a:pt x="80127" y="32541"/>
                    </a:cubicBezTo>
                    <a:cubicBezTo>
                      <a:pt x="83548" y="29463"/>
                      <a:pt x="86060" y="25332"/>
                      <a:pt x="89889" y="22779"/>
                    </a:cubicBezTo>
                    <a:cubicBezTo>
                      <a:pt x="92743" y="20876"/>
                      <a:pt x="96398" y="20610"/>
                      <a:pt x="99652" y="19525"/>
                    </a:cubicBezTo>
                    <a:cubicBezTo>
                      <a:pt x="111010" y="8165"/>
                      <a:pt x="103250" y="13986"/>
                      <a:pt x="125684" y="6508"/>
                    </a:cubicBezTo>
                    <a:lnTo>
                      <a:pt x="135447" y="3254"/>
                    </a:lnTo>
                    <a:lnTo>
                      <a:pt x="145209" y="0"/>
                    </a:lnTo>
                    <a:cubicBezTo>
                      <a:pt x="172326" y="1085"/>
                      <a:pt x="199791" y="-1208"/>
                      <a:pt x="226561" y="3254"/>
                    </a:cubicBezTo>
                    <a:cubicBezTo>
                      <a:pt x="229944" y="3818"/>
                      <a:pt x="225072" y="10075"/>
                      <a:pt x="223307" y="13016"/>
                    </a:cubicBezTo>
                    <a:cubicBezTo>
                      <a:pt x="221729" y="15647"/>
                      <a:pt x="219430" y="17946"/>
                      <a:pt x="216799" y="19525"/>
                    </a:cubicBezTo>
                    <a:cubicBezTo>
                      <a:pt x="213858" y="21290"/>
                      <a:pt x="210105" y="21245"/>
                      <a:pt x="207037" y="22779"/>
                    </a:cubicBezTo>
                    <a:cubicBezTo>
                      <a:pt x="203539" y="24528"/>
                      <a:pt x="200848" y="27699"/>
                      <a:pt x="197274" y="29287"/>
                    </a:cubicBezTo>
                    <a:cubicBezTo>
                      <a:pt x="191005" y="32073"/>
                      <a:pt x="183458" y="31990"/>
                      <a:pt x="177750" y="35795"/>
                    </a:cubicBezTo>
                    <a:cubicBezTo>
                      <a:pt x="162278" y="46109"/>
                      <a:pt x="171701" y="41064"/>
                      <a:pt x="148463" y="48811"/>
                    </a:cubicBezTo>
                    <a:cubicBezTo>
                      <a:pt x="148450" y="48815"/>
                      <a:pt x="128951" y="55317"/>
                      <a:pt x="128938" y="55320"/>
                    </a:cubicBezTo>
                    <a:cubicBezTo>
                      <a:pt x="123515" y="56405"/>
                      <a:pt x="118067" y="57374"/>
                      <a:pt x="112668" y="58574"/>
                    </a:cubicBezTo>
                    <a:cubicBezTo>
                      <a:pt x="108302" y="59544"/>
                      <a:pt x="104072" y="61148"/>
                      <a:pt x="99652" y="61828"/>
                    </a:cubicBezTo>
                    <a:cubicBezTo>
                      <a:pt x="89944" y="63322"/>
                      <a:pt x="80127" y="63997"/>
                      <a:pt x="70365" y="65082"/>
                    </a:cubicBezTo>
                    <a:cubicBezTo>
                      <a:pt x="62549" y="67036"/>
                      <a:pt x="53204" y="67821"/>
                      <a:pt x="47586" y="74844"/>
                    </a:cubicBezTo>
                    <a:cubicBezTo>
                      <a:pt x="45443" y="77522"/>
                      <a:pt x="45998" y="81608"/>
                      <a:pt x="44332" y="84606"/>
                    </a:cubicBezTo>
                    <a:cubicBezTo>
                      <a:pt x="40533" y="91444"/>
                      <a:pt x="28842" y="111552"/>
                      <a:pt x="31316" y="104131"/>
                    </a:cubicBezTo>
                    <a:cubicBezTo>
                      <a:pt x="42251" y="71325"/>
                      <a:pt x="25566" y="122212"/>
                      <a:pt x="37824" y="81352"/>
                    </a:cubicBezTo>
                    <a:cubicBezTo>
                      <a:pt x="39795" y="74781"/>
                      <a:pt x="44332" y="61828"/>
                      <a:pt x="44332" y="61828"/>
                    </a:cubicBezTo>
                    <a:cubicBezTo>
                      <a:pt x="41078" y="59659"/>
                      <a:pt x="38469" y="55620"/>
                      <a:pt x="34570" y="55320"/>
                    </a:cubicBezTo>
                    <a:cubicBezTo>
                      <a:pt x="23701" y="54484"/>
                      <a:pt x="-8313" y="62021"/>
                      <a:pt x="2029" y="58574"/>
                    </a:cubicBezTo>
                    <a:cubicBezTo>
                      <a:pt x="5283" y="57489"/>
                      <a:pt x="8395" y="55805"/>
                      <a:pt x="11791" y="55320"/>
                    </a:cubicBezTo>
                    <a:cubicBezTo>
                      <a:pt x="23651" y="53626"/>
                      <a:pt x="49755" y="52608"/>
                      <a:pt x="57348" y="52066"/>
                    </a:cubicBezTo>
                    <a:close/>
                  </a:path>
                </a:pathLst>
              </a:custGeom>
              <a:solidFill>
                <a:schemeClr val="tx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1" name="Freeform 140"/>
              <p:cNvSpPr/>
              <p:nvPr/>
            </p:nvSpPr>
            <p:spPr>
              <a:xfrm rot="4325563">
                <a:off x="1551701" y="1237707"/>
                <a:ext cx="164800" cy="97397"/>
              </a:xfrm>
              <a:custGeom>
                <a:avLst/>
                <a:gdLst>
                  <a:gd name="connsiteX0" fmla="*/ 57348 w 227728"/>
                  <a:gd name="connsiteY0" fmla="*/ 52066 h 105750"/>
                  <a:gd name="connsiteX1" fmla="*/ 57348 w 227728"/>
                  <a:gd name="connsiteY1" fmla="*/ 52066 h 105750"/>
                  <a:gd name="connsiteX2" fmla="*/ 80127 w 227728"/>
                  <a:gd name="connsiteY2" fmla="*/ 32541 h 105750"/>
                  <a:gd name="connsiteX3" fmla="*/ 89889 w 227728"/>
                  <a:gd name="connsiteY3" fmla="*/ 22779 h 105750"/>
                  <a:gd name="connsiteX4" fmla="*/ 99652 w 227728"/>
                  <a:gd name="connsiteY4" fmla="*/ 19525 h 105750"/>
                  <a:gd name="connsiteX5" fmla="*/ 125684 w 227728"/>
                  <a:gd name="connsiteY5" fmla="*/ 6508 h 105750"/>
                  <a:gd name="connsiteX6" fmla="*/ 135447 w 227728"/>
                  <a:gd name="connsiteY6" fmla="*/ 3254 h 105750"/>
                  <a:gd name="connsiteX7" fmla="*/ 145209 w 227728"/>
                  <a:gd name="connsiteY7" fmla="*/ 0 h 105750"/>
                  <a:gd name="connsiteX8" fmla="*/ 226561 w 227728"/>
                  <a:gd name="connsiteY8" fmla="*/ 3254 h 105750"/>
                  <a:gd name="connsiteX9" fmla="*/ 223307 w 227728"/>
                  <a:gd name="connsiteY9" fmla="*/ 13016 h 105750"/>
                  <a:gd name="connsiteX10" fmla="*/ 216799 w 227728"/>
                  <a:gd name="connsiteY10" fmla="*/ 19525 h 105750"/>
                  <a:gd name="connsiteX11" fmla="*/ 207037 w 227728"/>
                  <a:gd name="connsiteY11" fmla="*/ 22779 h 105750"/>
                  <a:gd name="connsiteX12" fmla="*/ 197274 w 227728"/>
                  <a:gd name="connsiteY12" fmla="*/ 29287 h 105750"/>
                  <a:gd name="connsiteX13" fmla="*/ 177750 w 227728"/>
                  <a:gd name="connsiteY13" fmla="*/ 35795 h 105750"/>
                  <a:gd name="connsiteX14" fmla="*/ 148463 w 227728"/>
                  <a:gd name="connsiteY14" fmla="*/ 48811 h 105750"/>
                  <a:gd name="connsiteX15" fmla="*/ 128938 w 227728"/>
                  <a:gd name="connsiteY15" fmla="*/ 55320 h 105750"/>
                  <a:gd name="connsiteX16" fmla="*/ 112668 w 227728"/>
                  <a:gd name="connsiteY16" fmla="*/ 58574 h 105750"/>
                  <a:gd name="connsiteX17" fmla="*/ 99652 w 227728"/>
                  <a:gd name="connsiteY17" fmla="*/ 61828 h 105750"/>
                  <a:gd name="connsiteX18" fmla="*/ 70365 w 227728"/>
                  <a:gd name="connsiteY18" fmla="*/ 65082 h 105750"/>
                  <a:gd name="connsiteX19" fmla="*/ 47586 w 227728"/>
                  <a:gd name="connsiteY19" fmla="*/ 74844 h 105750"/>
                  <a:gd name="connsiteX20" fmla="*/ 44332 w 227728"/>
                  <a:gd name="connsiteY20" fmla="*/ 84606 h 105750"/>
                  <a:gd name="connsiteX21" fmla="*/ 31316 w 227728"/>
                  <a:gd name="connsiteY21" fmla="*/ 104131 h 105750"/>
                  <a:gd name="connsiteX22" fmla="*/ 37824 w 227728"/>
                  <a:gd name="connsiteY22" fmla="*/ 81352 h 105750"/>
                  <a:gd name="connsiteX23" fmla="*/ 44332 w 227728"/>
                  <a:gd name="connsiteY23" fmla="*/ 61828 h 105750"/>
                  <a:gd name="connsiteX24" fmla="*/ 34570 w 227728"/>
                  <a:gd name="connsiteY24" fmla="*/ 55320 h 105750"/>
                  <a:gd name="connsiteX25" fmla="*/ 2029 w 227728"/>
                  <a:gd name="connsiteY25" fmla="*/ 58574 h 105750"/>
                  <a:gd name="connsiteX26" fmla="*/ 11791 w 227728"/>
                  <a:gd name="connsiteY26" fmla="*/ 55320 h 105750"/>
                  <a:gd name="connsiteX27" fmla="*/ 57348 w 227728"/>
                  <a:gd name="connsiteY27" fmla="*/ 52066 h 10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7728" h="105750">
                    <a:moveTo>
                      <a:pt x="57348" y="52066"/>
                    </a:moveTo>
                    <a:lnTo>
                      <a:pt x="57348" y="52066"/>
                    </a:lnTo>
                    <a:cubicBezTo>
                      <a:pt x="64941" y="45558"/>
                      <a:pt x="72694" y="39231"/>
                      <a:pt x="80127" y="32541"/>
                    </a:cubicBezTo>
                    <a:cubicBezTo>
                      <a:pt x="83548" y="29463"/>
                      <a:pt x="86060" y="25332"/>
                      <a:pt x="89889" y="22779"/>
                    </a:cubicBezTo>
                    <a:cubicBezTo>
                      <a:pt x="92743" y="20876"/>
                      <a:pt x="96398" y="20610"/>
                      <a:pt x="99652" y="19525"/>
                    </a:cubicBezTo>
                    <a:cubicBezTo>
                      <a:pt x="111010" y="8165"/>
                      <a:pt x="103250" y="13986"/>
                      <a:pt x="125684" y="6508"/>
                    </a:cubicBezTo>
                    <a:lnTo>
                      <a:pt x="135447" y="3254"/>
                    </a:lnTo>
                    <a:lnTo>
                      <a:pt x="145209" y="0"/>
                    </a:lnTo>
                    <a:cubicBezTo>
                      <a:pt x="172326" y="1085"/>
                      <a:pt x="199791" y="-1208"/>
                      <a:pt x="226561" y="3254"/>
                    </a:cubicBezTo>
                    <a:cubicBezTo>
                      <a:pt x="229944" y="3818"/>
                      <a:pt x="225072" y="10075"/>
                      <a:pt x="223307" y="13016"/>
                    </a:cubicBezTo>
                    <a:cubicBezTo>
                      <a:pt x="221729" y="15647"/>
                      <a:pt x="219430" y="17946"/>
                      <a:pt x="216799" y="19525"/>
                    </a:cubicBezTo>
                    <a:cubicBezTo>
                      <a:pt x="213858" y="21290"/>
                      <a:pt x="210105" y="21245"/>
                      <a:pt x="207037" y="22779"/>
                    </a:cubicBezTo>
                    <a:cubicBezTo>
                      <a:pt x="203539" y="24528"/>
                      <a:pt x="200848" y="27699"/>
                      <a:pt x="197274" y="29287"/>
                    </a:cubicBezTo>
                    <a:cubicBezTo>
                      <a:pt x="191005" y="32073"/>
                      <a:pt x="183458" y="31990"/>
                      <a:pt x="177750" y="35795"/>
                    </a:cubicBezTo>
                    <a:cubicBezTo>
                      <a:pt x="162278" y="46109"/>
                      <a:pt x="171701" y="41064"/>
                      <a:pt x="148463" y="48811"/>
                    </a:cubicBezTo>
                    <a:cubicBezTo>
                      <a:pt x="148450" y="48815"/>
                      <a:pt x="128951" y="55317"/>
                      <a:pt x="128938" y="55320"/>
                    </a:cubicBezTo>
                    <a:cubicBezTo>
                      <a:pt x="123515" y="56405"/>
                      <a:pt x="118067" y="57374"/>
                      <a:pt x="112668" y="58574"/>
                    </a:cubicBezTo>
                    <a:cubicBezTo>
                      <a:pt x="108302" y="59544"/>
                      <a:pt x="104072" y="61148"/>
                      <a:pt x="99652" y="61828"/>
                    </a:cubicBezTo>
                    <a:cubicBezTo>
                      <a:pt x="89944" y="63322"/>
                      <a:pt x="80127" y="63997"/>
                      <a:pt x="70365" y="65082"/>
                    </a:cubicBezTo>
                    <a:cubicBezTo>
                      <a:pt x="62549" y="67036"/>
                      <a:pt x="53204" y="67821"/>
                      <a:pt x="47586" y="74844"/>
                    </a:cubicBezTo>
                    <a:cubicBezTo>
                      <a:pt x="45443" y="77522"/>
                      <a:pt x="45998" y="81608"/>
                      <a:pt x="44332" y="84606"/>
                    </a:cubicBezTo>
                    <a:cubicBezTo>
                      <a:pt x="40533" y="91444"/>
                      <a:pt x="28842" y="111552"/>
                      <a:pt x="31316" y="104131"/>
                    </a:cubicBezTo>
                    <a:cubicBezTo>
                      <a:pt x="42251" y="71325"/>
                      <a:pt x="25566" y="122212"/>
                      <a:pt x="37824" y="81352"/>
                    </a:cubicBezTo>
                    <a:cubicBezTo>
                      <a:pt x="39795" y="74781"/>
                      <a:pt x="44332" y="61828"/>
                      <a:pt x="44332" y="61828"/>
                    </a:cubicBezTo>
                    <a:cubicBezTo>
                      <a:pt x="41078" y="59659"/>
                      <a:pt x="38469" y="55620"/>
                      <a:pt x="34570" y="55320"/>
                    </a:cubicBezTo>
                    <a:cubicBezTo>
                      <a:pt x="23701" y="54484"/>
                      <a:pt x="-8313" y="62021"/>
                      <a:pt x="2029" y="58574"/>
                    </a:cubicBezTo>
                    <a:cubicBezTo>
                      <a:pt x="5283" y="57489"/>
                      <a:pt x="8395" y="55805"/>
                      <a:pt x="11791" y="55320"/>
                    </a:cubicBezTo>
                    <a:cubicBezTo>
                      <a:pt x="23651" y="53626"/>
                      <a:pt x="49755" y="52608"/>
                      <a:pt x="57348" y="52066"/>
                    </a:cubicBezTo>
                    <a:close/>
                  </a:path>
                </a:pathLst>
              </a:custGeom>
              <a:solidFill>
                <a:schemeClr val="tx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2" name="Freeform 141"/>
              <p:cNvSpPr/>
              <p:nvPr/>
            </p:nvSpPr>
            <p:spPr>
              <a:xfrm rot="7141297">
                <a:off x="1639997" y="1239488"/>
                <a:ext cx="164800" cy="97397"/>
              </a:xfrm>
              <a:custGeom>
                <a:avLst/>
                <a:gdLst>
                  <a:gd name="connsiteX0" fmla="*/ 57348 w 227728"/>
                  <a:gd name="connsiteY0" fmla="*/ 52066 h 105750"/>
                  <a:gd name="connsiteX1" fmla="*/ 57348 w 227728"/>
                  <a:gd name="connsiteY1" fmla="*/ 52066 h 105750"/>
                  <a:gd name="connsiteX2" fmla="*/ 80127 w 227728"/>
                  <a:gd name="connsiteY2" fmla="*/ 32541 h 105750"/>
                  <a:gd name="connsiteX3" fmla="*/ 89889 w 227728"/>
                  <a:gd name="connsiteY3" fmla="*/ 22779 h 105750"/>
                  <a:gd name="connsiteX4" fmla="*/ 99652 w 227728"/>
                  <a:gd name="connsiteY4" fmla="*/ 19525 h 105750"/>
                  <a:gd name="connsiteX5" fmla="*/ 125684 w 227728"/>
                  <a:gd name="connsiteY5" fmla="*/ 6508 h 105750"/>
                  <a:gd name="connsiteX6" fmla="*/ 135447 w 227728"/>
                  <a:gd name="connsiteY6" fmla="*/ 3254 h 105750"/>
                  <a:gd name="connsiteX7" fmla="*/ 145209 w 227728"/>
                  <a:gd name="connsiteY7" fmla="*/ 0 h 105750"/>
                  <a:gd name="connsiteX8" fmla="*/ 226561 w 227728"/>
                  <a:gd name="connsiteY8" fmla="*/ 3254 h 105750"/>
                  <a:gd name="connsiteX9" fmla="*/ 223307 w 227728"/>
                  <a:gd name="connsiteY9" fmla="*/ 13016 h 105750"/>
                  <a:gd name="connsiteX10" fmla="*/ 216799 w 227728"/>
                  <a:gd name="connsiteY10" fmla="*/ 19525 h 105750"/>
                  <a:gd name="connsiteX11" fmla="*/ 207037 w 227728"/>
                  <a:gd name="connsiteY11" fmla="*/ 22779 h 105750"/>
                  <a:gd name="connsiteX12" fmla="*/ 197274 w 227728"/>
                  <a:gd name="connsiteY12" fmla="*/ 29287 h 105750"/>
                  <a:gd name="connsiteX13" fmla="*/ 177750 w 227728"/>
                  <a:gd name="connsiteY13" fmla="*/ 35795 h 105750"/>
                  <a:gd name="connsiteX14" fmla="*/ 148463 w 227728"/>
                  <a:gd name="connsiteY14" fmla="*/ 48811 h 105750"/>
                  <a:gd name="connsiteX15" fmla="*/ 128938 w 227728"/>
                  <a:gd name="connsiteY15" fmla="*/ 55320 h 105750"/>
                  <a:gd name="connsiteX16" fmla="*/ 112668 w 227728"/>
                  <a:gd name="connsiteY16" fmla="*/ 58574 h 105750"/>
                  <a:gd name="connsiteX17" fmla="*/ 99652 w 227728"/>
                  <a:gd name="connsiteY17" fmla="*/ 61828 h 105750"/>
                  <a:gd name="connsiteX18" fmla="*/ 70365 w 227728"/>
                  <a:gd name="connsiteY18" fmla="*/ 65082 h 105750"/>
                  <a:gd name="connsiteX19" fmla="*/ 47586 w 227728"/>
                  <a:gd name="connsiteY19" fmla="*/ 74844 h 105750"/>
                  <a:gd name="connsiteX20" fmla="*/ 44332 w 227728"/>
                  <a:gd name="connsiteY20" fmla="*/ 84606 h 105750"/>
                  <a:gd name="connsiteX21" fmla="*/ 31316 w 227728"/>
                  <a:gd name="connsiteY21" fmla="*/ 104131 h 105750"/>
                  <a:gd name="connsiteX22" fmla="*/ 37824 w 227728"/>
                  <a:gd name="connsiteY22" fmla="*/ 81352 h 105750"/>
                  <a:gd name="connsiteX23" fmla="*/ 44332 w 227728"/>
                  <a:gd name="connsiteY23" fmla="*/ 61828 h 105750"/>
                  <a:gd name="connsiteX24" fmla="*/ 34570 w 227728"/>
                  <a:gd name="connsiteY24" fmla="*/ 55320 h 105750"/>
                  <a:gd name="connsiteX25" fmla="*/ 2029 w 227728"/>
                  <a:gd name="connsiteY25" fmla="*/ 58574 h 105750"/>
                  <a:gd name="connsiteX26" fmla="*/ 11791 w 227728"/>
                  <a:gd name="connsiteY26" fmla="*/ 55320 h 105750"/>
                  <a:gd name="connsiteX27" fmla="*/ 57348 w 227728"/>
                  <a:gd name="connsiteY27" fmla="*/ 52066 h 10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7728" h="105750">
                    <a:moveTo>
                      <a:pt x="57348" y="52066"/>
                    </a:moveTo>
                    <a:lnTo>
                      <a:pt x="57348" y="52066"/>
                    </a:lnTo>
                    <a:cubicBezTo>
                      <a:pt x="64941" y="45558"/>
                      <a:pt x="72694" y="39231"/>
                      <a:pt x="80127" y="32541"/>
                    </a:cubicBezTo>
                    <a:cubicBezTo>
                      <a:pt x="83548" y="29463"/>
                      <a:pt x="86060" y="25332"/>
                      <a:pt x="89889" y="22779"/>
                    </a:cubicBezTo>
                    <a:cubicBezTo>
                      <a:pt x="92743" y="20876"/>
                      <a:pt x="96398" y="20610"/>
                      <a:pt x="99652" y="19525"/>
                    </a:cubicBezTo>
                    <a:cubicBezTo>
                      <a:pt x="111010" y="8165"/>
                      <a:pt x="103250" y="13986"/>
                      <a:pt x="125684" y="6508"/>
                    </a:cubicBezTo>
                    <a:lnTo>
                      <a:pt x="135447" y="3254"/>
                    </a:lnTo>
                    <a:lnTo>
                      <a:pt x="145209" y="0"/>
                    </a:lnTo>
                    <a:cubicBezTo>
                      <a:pt x="172326" y="1085"/>
                      <a:pt x="199791" y="-1208"/>
                      <a:pt x="226561" y="3254"/>
                    </a:cubicBezTo>
                    <a:cubicBezTo>
                      <a:pt x="229944" y="3818"/>
                      <a:pt x="225072" y="10075"/>
                      <a:pt x="223307" y="13016"/>
                    </a:cubicBezTo>
                    <a:cubicBezTo>
                      <a:pt x="221729" y="15647"/>
                      <a:pt x="219430" y="17946"/>
                      <a:pt x="216799" y="19525"/>
                    </a:cubicBezTo>
                    <a:cubicBezTo>
                      <a:pt x="213858" y="21290"/>
                      <a:pt x="210105" y="21245"/>
                      <a:pt x="207037" y="22779"/>
                    </a:cubicBezTo>
                    <a:cubicBezTo>
                      <a:pt x="203539" y="24528"/>
                      <a:pt x="200848" y="27699"/>
                      <a:pt x="197274" y="29287"/>
                    </a:cubicBezTo>
                    <a:cubicBezTo>
                      <a:pt x="191005" y="32073"/>
                      <a:pt x="183458" y="31990"/>
                      <a:pt x="177750" y="35795"/>
                    </a:cubicBezTo>
                    <a:cubicBezTo>
                      <a:pt x="162278" y="46109"/>
                      <a:pt x="171701" y="41064"/>
                      <a:pt x="148463" y="48811"/>
                    </a:cubicBezTo>
                    <a:cubicBezTo>
                      <a:pt x="148450" y="48815"/>
                      <a:pt x="128951" y="55317"/>
                      <a:pt x="128938" y="55320"/>
                    </a:cubicBezTo>
                    <a:cubicBezTo>
                      <a:pt x="123515" y="56405"/>
                      <a:pt x="118067" y="57374"/>
                      <a:pt x="112668" y="58574"/>
                    </a:cubicBezTo>
                    <a:cubicBezTo>
                      <a:pt x="108302" y="59544"/>
                      <a:pt x="104072" y="61148"/>
                      <a:pt x="99652" y="61828"/>
                    </a:cubicBezTo>
                    <a:cubicBezTo>
                      <a:pt x="89944" y="63322"/>
                      <a:pt x="80127" y="63997"/>
                      <a:pt x="70365" y="65082"/>
                    </a:cubicBezTo>
                    <a:cubicBezTo>
                      <a:pt x="62549" y="67036"/>
                      <a:pt x="53204" y="67821"/>
                      <a:pt x="47586" y="74844"/>
                    </a:cubicBezTo>
                    <a:cubicBezTo>
                      <a:pt x="45443" y="77522"/>
                      <a:pt x="45998" y="81608"/>
                      <a:pt x="44332" y="84606"/>
                    </a:cubicBezTo>
                    <a:cubicBezTo>
                      <a:pt x="40533" y="91444"/>
                      <a:pt x="28842" y="111552"/>
                      <a:pt x="31316" y="104131"/>
                    </a:cubicBezTo>
                    <a:cubicBezTo>
                      <a:pt x="42251" y="71325"/>
                      <a:pt x="25566" y="122212"/>
                      <a:pt x="37824" y="81352"/>
                    </a:cubicBezTo>
                    <a:cubicBezTo>
                      <a:pt x="39795" y="74781"/>
                      <a:pt x="44332" y="61828"/>
                      <a:pt x="44332" y="61828"/>
                    </a:cubicBezTo>
                    <a:cubicBezTo>
                      <a:pt x="41078" y="59659"/>
                      <a:pt x="38469" y="55620"/>
                      <a:pt x="34570" y="55320"/>
                    </a:cubicBezTo>
                    <a:cubicBezTo>
                      <a:pt x="23701" y="54484"/>
                      <a:pt x="-8313" y="62021"/>
                      <a:pt x="2029" y="58574"/>
                    </a:cubicBezTo>
                    <a:cubicBezTo>
                      <a:pt x="5283" y="57489"/>
                      <a:pt x="8395" y="55805"/>
                      <a:pt x="11791" y="55320"/>
                    </a:cubicBezTo>
                    <a:cubicBezTo>
                      <a:pt x="23651" y="53626"/>
                      <a:pt x="49755" y="52608"/>
                      <a:pt x="57348" y="52066"/>
                    </a:cubicBezTo>
                    <a:close/>
                  </a:path>
                </a:pathLst>
              </a:custGeom>
              <a:solidFill>
                <a:schemeClr val="tx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3" name="Freeform 142"/>
              <p:cNvSpPr/>
              <p:nvPr/>
            </p:nvSpPr>
            <p:spPr>
              <a:xfrm rot="15798361">
                <a:off x="1505588" y="1266813"/>
                <a:ext cx="164800" cy="93967"/>
              </a:xfrm>
              <a:custGeom>
                <a:avLst/>
                <a:gdLst>
                  <a:gd name="connsiteX0" fmla="*/ 57348 w 227728"/>
                  <a:gd name="connsiteY0" fmla="*/ 52066 h 105750"/>
                  <a:gd name="connsiteX1" fmla="*/ 57348 w 227728"/>
                  <a:gd name="connsiteY1" fmla="*/ 52066 h 105750"/>
                  <a:gd name="connsiteX2" fmla="*/ 80127 w 227728"/>
                  <a:gd name="connsiteY2" fmla="*/ 32541 h 105750"/>
                  <a:gd name="connsiteX3" fmla="*/ 89889 w 227728"/>
                  <a:gd name="connsiteY3" fmla="*/ 22779 h 105750"/>
                  <a:gd name="connsiteX4" fmla="*/ 99652 w 227728"/>
                  <a:gd name="connsiteY4" fmla="*/ 19525 h 105750"/>
                  <a:gd name="connsiteX5" fmla="*/ 125684 w 227728"/>
                  <a:gd name="connsiteY5" fmla="*/ 6508 h 105750"/>
                  <a:gd name="connsiteX6" fmla="*/ 135447 w 227728"/>
                  <a:gd name="connsiteY6" fmla="*/ 3254 h 105750"/>
                  <a:gd name="connsiteX7" fmla="*/ 145209 w 227728"/>
                  <a:gd name="connsiteY7" fmla="*/ 0 h 105750"/>
                  <a:gd name="connsiteX8" fmla="*/ 226561 w 227728"/>
                  <a:gd name="connsiteY8" fmla="*/ 3254 h 105750"/>
                  <a:gd name="connsiteX9" fmla="*/ 223307 w 227728"/>
                  <a:gd name="connsiteY9" fmla="*/ 13016 h 105750"/>
                  <a:gd name="connsiteX10" fmla="*/ 216799 w 227728"/>
                  <a:gd name="connsiteY10" fmla="*/ 19525 h 105750"/>
                  <a:gd name="connsiteX11" fmla="*/ 207037 w 227728"/>
                  <a:gd name="connsiteY11" fmla="*/ 22779 h 105750"/>
                  <a:gd name="connsiteX12" fmla="*/ 197274 w 227728"/>
                  <a:gd name="connsiteY12" fmla="*/ 29287 h 105750"/>
                  <a:gd name="connsiteX13" fmla="*/ 177750 w 227728"/>
                  <a:gd name="connsiteY13" fmla="*/ 35795 h 105750"/>
                  <a:gd name="connsiteX14" fmla="*/ 148463 w 227728"/>
                  <a:gd name="connsiteY14" fmla="*/ 48811 h 105750"/>
                  <a:gd name="connsiteX15" fmla="*/ 128938 w 227728"/>
                  <a:gd name="connsiteY15" fmla="*/ 55320 h 105750"/>
                  <a:gd name="connsiteX16" fmla="*/ 112668 w 227728"/>
                  <a:gd name="connsiteY16" fmla="*/ 58574 h 105750"/>
                  <a:gd name="connsiteX17" fmla="*/ 99652 w 227728"/>
                  <a:gd name="connsiteY17" fmla="*/ 61828 h 105750"/>
                  <a:gd name="connsiteX18" fmla="*/ 70365 w 227728"/>
                  <a:gd name="connsiteY18" fmla="*/ 65082 h 105750"/>
                  <a:gd name="connsiteX19" fmla="*/ 47586 w 227728"/>
                  <a:gd name="connsiteY19" fmla="*/ 74844 h 105750"/>
                  <a:gd name="connsiteX20" fmla="*/ 44332 w 227728"/>
                  <a:gd name="connsiteY20" fmla="*/ 84606 h 105750"/>
                  <a:gd name="connsiteX21" fmla="*/ 31316 w 227728"/>
                  <a:gd name="connsiteY21" fmla="*/ 104131 h 105750"/>
                  <a:gd name="connsiteX22" fmla="*/ 37824 w 227728"/>
                  <a:gd name="connsiteY22" fmla="*/ 81352 h 105750"/>
                  <a:gd name="connsiteX23" fmla="*/ 44332 w 227728"/>
                  <a:gd name="connsiteY23" fmla="*/ 61828 h 105750"/>
                  <a:gd name="connsiteX24" fmla="*/ 34570 w 227728"/>
                  <a:gd name="connsiteY24" fmla="*/ 55320 h 105750"/>
                  <a:gd name="connsiteX25" fmla="*/ 2029 w 227728"/>
                  <a:gd name="connsiteY25" fmla="*/ 58574 h 105750"/>
                  <a:gd name="connsiteX26" fmla="*/ 11791 w 227728"/>
                  <a:gd name="connsiteY26" fmla="*/ 55320 h 105750"/>
                  <a:gd name="connsiteX27" fmla="*/ 57348 w 227728"/>
                  <a:gd name="connsiteY27" fmla="*/ 52066 h 10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7728" h="105750">
                    <a:moveTo>
                      <a:pt x="57348" y="52066"/>
                    </a:moveTo>
                    <a:lnTo>
                      <a:pt x="57348" y="52066"/>
                    </a:lnTo>
                    <a:cubicBezTo>
                      <a:pt x="64941" y="45558"/>
                      <a:pt x="72694" y="39231"/>
                      <a:pt x="80127" y="32541"/>
                    </a:cubicBezTo>
                    <a:cubicBezTo>
                      <a:pt x="83548" y="29463"/>
                      <a:pt x="86060" y="25332"/>
                      <a:pt x="89889" y="22779"/>
                    </a:cubicBezTo>
                    <a:cubicBezTo>
                      <a:pt x="92743" y="20876"/>
                      <a:pt x="96398" y="20610"/>
                      <a:pt x="99652" y="19525"/>
                    </a:cubicBezTo>
                    <a:cubicBezTo>
                      <a:pt x="111010" y="8165"/>
                      <a:pt x="103250" y="13986"/>
                      <a:pt x="125684" y="6508"/>
                    </a:cubicBezTo>
                    <a:lnTo>
                      <a:pt x="135447" y="3254"/>
                    </a:lnTo>
                    <a:lnTo>
                      <a:pt x="145209" y="0"/>
                    </a:lnTo>
                    <a:cubicBezTo>
                      <a:pt x="172326" y="1085"/>
                      <a:pt x="199791" y="-1208"/>
                      <a:pt x="226561" y="3254"/>
                    </a:cubicBezTo>
                    <a:cubicBezTo>
                      <a:pt x="229944" y="3818"/>
                      <a:pt x="225072" y="10075"/>
                      <a:pt x="223307" y="13016"/>
                    </a:cubicBezTo>
                    <a:cubicBezTo>
                      <a:pt x="221729" y="15647"/>
                      <a:pt x="219430" y="17946"/>
                      <a:pt x="216799" y="19525"/>
                    </a:cubicBezTo>
                    <a:cubicBezTo>
                      <a:pt x="213858" y="21290"/>
                      <a:pt x="210105" y="21245"/>
                      <a:pt x="207037" y="22779"/>
                    </a:cubicBezTo>
                    <a:cubicBezTo>
                      <a:pt x="203539" y="24528"/>
                      <a:pt x="200848" y="27699"/>
                      <a:pt x="197274" y="29287"/>
                    </a:cubicBezTo>
                    <a:cubicBezTo>
                      <a:pt x="191005" y="32073"/>
                      <a:pt x="183458" y="31990"/>
                      <a:pt x="177750" y="35795"/>
                    </a:cubicBezTo>
                    <a:cubicBezTo>
                      <a:pt x="162278" y="46109"/>
                      <a:pt x="171701" y="41064"/>
                      <a:pt x="148463" y="48811"/>
                    </a:cubicBezTo>
                    <a:cubicBezTo>
                      <a:pt x="148450" y="48815"/>
                      <a:pt x="128951" y="55317"/>
                      <a:pt x="128938" y="55320"/>
                    </a:cubicBezTo>
                    <a:cubicBezTo>
                      <a:pt x="123515" y="56405"/>
                      <a:pt x="118067" y="57374"/>
                      <a:pt x="112668" y="58574"/>
                    </a:cubicBezTo>
                    <a:cubicBezTo>
                      <a:pt x="108302" y="59544"/>
                      <a:pt x="104072" y="61148"/>
                      <a:pt x="99652" y="61828"/>
                    </a:cubicBezTo>
                    <a:cubicBezTo>
                      <a:pt x="89944" y="63322"/>
                      <a:pt x="80127" y="63997"/>
                      <a:pt x="70365" y="65082"/>
                    </a:cubicBezTo>
                    <a:cubicBezTo>
                      <a:pt x="62549" y="67036"/>
                      <a:pt x="53204" y="67821"/>
                      <a:pt x="47586" y="74844"/>
                    </a:cubicBezTo>
                    <a:cubicBezTo>
                      <a:pt x="45443" y="77522"/>
                      <a:pt x="45998" y="81608"/>
                      <a:pt x="44332" y="84606"/>
                    </a:cubicBezTo>
                    <a:cubicBezTo>
                      <a:pt x="40533" y="91444"/>
                      <a:pt x="28842" y="111552"/>
                      <a:pt x="31316" y="104131"/>
                    </a:cubicBezTo>
                    <a:cubicBezTo>
                      <a:pt x="42251" y="71325"/>
                      <a:pt x="25566" y="122212"/>
                      <a:pt x="37824" y="81352"/>
                    </a:cubicBezTo>
                    <a:cubicBezTo>
                      <a:pt x="39795" y="74781"/>
                      <a:pt x="44332" y="61828"/>
                      <a:pt x="44332" y="61828"/>
                    </a:cubicBezTo>
                    <a:cubicBezTo>
                      <a:pt x="41078" y="59659"/>
                      <a:pt x="38469" y="55620"/>
                      <a:pt x="34570" y="55320"/>
                    </a:cubicBezTo>
                    <a:cubicBezTo>
                      <a:pt x="23701" y="54484"/>
                      <a:pt x="-8313" y="62021"/>
                      <a:pt x="2029" y="58574"/>
                    </a:cubicBezTo>
                    <a:cubicBezTo>
                      <a:pt x="5283" y="57489"/>
                      <a:pt x="8395" y="55805"/>
                      <a:pt x="11791" y="55320"/>
                    </a:cubicBezTo>
                    <a:cubicBezTo>
                      <a:pt x="23651" y="53626"/>
                      <a:pt x="49755" y="52608"/>
                      <a:pt x="57348" y="52066"/>
                    </a:cubicBezTo>
                    <a:close/>
                  </a:path>
                </a:pathLst>
              </a:custGeom>
              <a:solidFill>
                <a:schemeClr val="tx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4" name="Freeform 143"/>
              <p:cNvSpPr/>
              <p:nvPr/>
            </p:nvSpPr>
            <p:spPr>
              <a:xfrm>
                <a:off x="1517304" y="1328539"/>
                <a:ext cx="340895" cy="284963"/>
              </a:xfrm>
              <a:custGeom>
                <a:avLst/>
                <a:gdLst>
                  <a:gd name="connsiteX0" fmla="*/ 340895 w 340895"/>
                  <a:gd name="connsiteY0" fmla="*/ 216 h 284963"/>
                  <a:gd name="connsiteX1" fmla="*/ 340895 w 340895"/>
                  <a:gd name="connsiteY1" fmla="*/ 216 h 284963"/>
                  <a:gd name="connsiteX2" fmla="*/ 332874 w 340895"/>
                  <a:gd name="connsiteY2" fmla="*/ 36311 h 284963"/>
                  <a:gd name="connsiteX3" fmla="*/ 328863 w 340895"/>
                  <a:gd name="connsiteY3" fmla="*/ 48342 h 284963"/>
                  <a:gd name="connsiteX4" fmla="*/ 312821 w 340895"/>
                  <a:gd name="connsiteY4" fmla="*/ 72405 h 284963"/>
                  <a:gd name="connsiteX5" fmla="*/ 304800 w 340895"/>
                  <a:gd name="connsiteY5" fmla="*/ 96468 h 284963"/>
                  <a:gd name="connsiteX6" fmla="*/ 300789 w 340895"/>
                  <a:gd name="connsiteY6" fmla="*/ 108500 h 284963"/>
                  <a:gd name="connsiteX7" fmla="*/ 292768 w 340895"/>
                  <a:gd name="connsiteY7" fmla="*/ 120532 h 284963"/>
                  <a:gd name="connsiteX8" fmla="*/ 272716 w 340895"/>
                  <a:gd name="connsiteY8" fmla="*/ 180690 h 284963"/>
                  <a:gd name="connsiteX9" fmla="*/ 268705 w 340895"/>
                  <a:gd name="connsiteY9" fmla="*/ 192721 h 284963"/>
                  <a:gd name="connsiteX10" fmla="*/ 264695 w 340895"/>
                  <a:gd name="connsiteY10" fmla="*/ 204753 h 284963"/>
                  <a:gd name="connsiteX11" fmla="*/ 256674 w 340895"/>
                  <a:gd name="connsiteY11" fmla="*/ 216784 h 284963"/>
                  <a:gd name="connsiteX12" fmla="*/ 252663 w 340895"/>
                  <a:gd name="connsiteY12" fmla="*/ 228816 h 284963"/>
                  <a:gd name="connsiteX13" fmla="*/ 244642 w 340895"/>
                  <a:gd name="connsiteY13" fmla="*/ 240847 h 284963"/>
                  <a:gd name="connsiteX14" fmla="*/ 232610 w 340895"/>
                  <a:gd name="connsiteY14" fmla="*/ 264911 h 284963"/>
                  <a:gd name="connsiteX15" fmla="*/ 196516 w 340895"/>
                  <a:gd name="connsiteY15" fmla="*/ 284963 h 284963"/>
                  <a:gd name="connsiteX16" fmla="*/ 160421 w 340895"/>
                  <a:gd name="connsiteY16" fmla="*/ 280953 h 284963"/>
                  <a:gd name="connsiteX17" fmla="*/ 136358 w 340895"/>
                  <a:gd name="connsiteY17" fmla="*/ 272932 h 284963"/>
                  <a:gd name="connsiteX18" fmla="*/ 124326 w 340895"/>
                  <a:gd name="connsiteY18" fmla="*/ 264911 h 284963"/>
                  <a:gd name="connsiteX19" fmla="*/ 108284 w 340895"/>
                  <a:gd name="connsiteY19" fmla="*/ 240847 h 284963"/>
                  <a:gd name="connsiteX20" fmla="*/ 100263 w 340895"/>
                  <a:gd name="connsiteY20" fmla="*/ 228816 h 284963"/>
                  <a:gd name="connsiteX21" fmla="*/ 76200 w 340895"/>
                  <a:gd name="connsiteY21" fmla="*/ 192721 h 284963"/>
                  <a:gd name="connsiteX22" fmla="*/ 68179 w 340895"/>
                  <a:gd name="connsiteY22" fmla="*/ 180690 h 284963"/>
                  <a:gd name="connsiteX23" fmla="*/ 56147 w 340895"/>
                  <a:gd name="connsiteY23" fmla="*/ 156626 h 284963"/>
                  <a:gd name="connsiteX24" fmla="*/ 44116 w 340895"/>
                  <a:gd name="connsiteY24" fmla="*/ 132563 h 284963"/>
                  <a:gd name="connsiteX25" fmla="*/ 36095 w 340895"/>
                  <a:gd name="connsiteY25" fmla="*/ 108500 h 284963"/>
                  <a:gd name="connsiteX26" fmla="*/ 32084 w 340895"/>
                  <a:gd name="connsiteY26" fmla="*/ 96468 h 284963"/>
                  <a:gd name="connsiteX27" fmla="*/ 16042 w 340895"/>
                  <a:gd name="connsiteY27" fmla="*/ 60374 h 284963"/>
                  <a:gd name="connsiteX28" fmla="*/ 4010 w 340895"/>
                  <a:gd name="connsiteY28" fmla="*/ 24279 h 284963"/>
                  <a:gd name="connsiteX29" fmla="*/ 0 w 340895"/>
                  <a:gd name="connsiteY29" fmla="*/ 12247 h 284963"/>
                  <a:gd name="connsiteX30" fmla="*/ 4010 w 340895"/>
                  <a:gd name="connsiteY30" fmla="*/ 216 h 284963"/>
                  <a:gd name="connsiteX31" fmla="*/ 24063 w 340895"/>
                  <a:gd name="connsiteY31" fmla="*/ 20268 h 284963"/>
                  <a:gd name="connsiteX32" fmla="*/ 48126 w 340895"/>
                  <a:gd name="connsiteY32" fmla="*/ 28290 h 284963"/>
                  <a:gd name="connsiteX33" fmla="*/ 60158 w 340895"/>
                  <a:gd name="connsiteY33" fmla="*/ 36311 h 284963"/>
                  <a:gd name="connsiteX34" fmla="*/ 100263 w 340895"/>
                  <a:gd name="connsiteY34" fmla="*/ 44332 h 284963"/>
                  <a:gd name="connsiteX35" fmla="*/ 192505 w 340895"/>
                  <a:gd name="connsiteY35" fmla="*/ 52353 h 284963"/>
                  <a:gd name="connsiteX36" fmla="*/ 232610 w 340895"/>
                  <a:gd name="connsiteY36" fmla="*/ 44332 h 284963"/>
                  <a:gd name="connsiteX37" fmla="*/ 252663 w 340895"/>
                  <a:gd name="connsiteY37" fmla="*/ 40321 h 284963"/>
                  <a:gd name="connsiteX38" fmla="*/ 280737 w 340895"/>
                  <a:gd name="connsiteY38" fmla="*/ 36311 h 284963"/>
                  <a:gd name="connsiteX39" fmla="*/ 300789 w 340895"/>
                  <a:gd name="connsiteY39" fmla="*/ 32300 h 284963"/>
                  <a:gd name="connsiteX40" fmla="*/ 340895 w 340895"/>
                  <a:gd name="connsiteY40" fmla="*/ 216 h 28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40895" h="284963">
                    <a:moveTo>
                      <a:pt x="340895" y="216"/>
                    </a:moveTo>
                    <a:lnTo>
                      <a:pt x="340895" y="216"/>
                    </a:lnTo>
                    <a:cubicBezTo>
                      <a:pt x="338221" y="12248"/>
                      <a:pt x="335863" y="24354"/>
                      <a:pt x="332874" y="36311"/>
                    </a:cubicBezTo>
                    <a:cubicBezTo>
                      <a:pt x="331849" y="40412"/>
                      <a:pt x="330916" y="44647"/>
                      <a:pt x="328863" y="48342"/>
                    </a:cubicBezTo>
                    <a:cubicBezTo>
                      <a:pt x="324181" y="56769"/>
                      <a:pt x="315869" y="63260"/>
                      <a:pt x="312821" y="72405"/>
                    </a:cubicBezTo>
                    <a:lnTo>
                      <a:pt x="304800" y="96468"/>
                    </a:lnTo>
                    <a:cubicBezTo>
                      <a:pt x="303463" y="100479"/>
                      <a:pt x="303134" y="104982"/>
                      <a:pt x="300789" y="108500"/>
                    </a:cubicBezTo>
                    <a:lnTo>
                      <a:pt x="292768" y="120532"/>
                    </a:lnTo>
                    <a:lnTo>
                      <a:pt x="272716" y="180690"/>
                    </a:lnTo>
                    <a:lnTo>
                      <a:pt x="268705" y="192721"/>
                    </a:lnTo>
                    <a:cubicBezTo>
                      <a:pt x="267368" y="196732"/>
                      <a:pt x="267040" y="201236"/>
                      <a:pt x="264695" y="204753"/>
                    </a:cubicBezTo>
                    <a:cubicBezTo>
                      <a:pt x="262021" y="208763"/>
                      <a:pt x="258830" y="212473"/>
                      <a:pt x="256674" y="216784"/>
                    </a:cubicBezTo>
                    <a:cubicBezTo>
                      <a:pt x="254783" y="220565"/>
                      <a:pt x="254554" y="225035"/>
                      <a:pt x="252663" y="228816"/>
                    </a:cubicBezTo>
                    <a:cubicBezTo>
                      <a:pt x="250507" y="233127"/>
                      <a:pt x="246798" y="236536"/>
                      <a:pt x="244642" y="240847"/>
                    </a:cubicBezTo>
                    <a:cubicBezTo>
                      <a:pt x="239238" y="251654"/>
                      <a:pt x="242826" y="255972"/>
                      <a:pt x="232610" y="264911"/>
                    </a:cubicBezTo>
                    <a:cubicBezTo>
                      <a:pt x="215637" y="279762"/>
                      <a:pt x="213041" y="279455"/>
                      <a:pt x="196516" y="284963"/>
                    </a:cubicBezTo>
                    <a:cubicBezTo>
                      <a:pt x="184484" y="283626"/>
                      <a:pt x="172292" y="283327"/>
                      <a:pt x="160421" y="280953"/>
                    </a:cubicBezTo>
                    <a:cubicBezTo>
                      <a:pt x="152130" y="279295"/>
                      <a:pt x="136358" y="272932"/>
                      <a:pt x="136358" y="272932"/>
                    </a:cubicBezTo>
                    <a:cubicBezTo>
                      <a:pt x="132347" y="270258"/>
                      <a:pt x="127500" y="268539"/>
                      <a:pt x="124326" y="264911"/>
                    </a:cubicBezTo>
                    <a:cubicBezTo>
                      <a:pt x="117978" y="257656"/>
                      <a:pt x="113631" y="248868"/>
                      <a:pt x="108284" y="240847"/>
                    </a:cubicBezTo>
                    <a:lnTo>
                      <a:pt x="100263" y="228816"/>
                    </a:lnTo>
                    <a:lnTo>
                      <a:pt x="76200" y="192721"/>
                    </a:lnTo>
                    <a:cubicBezTo>
                      <a:pt x="73526" y="188711"/>
                      <a:pt x="69703" y="185263"/>
                      <a:pt x="68179" y="180690"/>
                    </a:cubicBezTo>
                    <a:cubicBezTo>
                      <a:pt x="62644" y="164085"/>
                      <a:pt x="66513" y="172176"/>
                      <a:pt x="56147" y="156626"/>
                    </a:cubicBezTo>
                    <a:cubicBezTo>
                      <a:pt x="41525" y="112757"/>
                      <a:pt x="64844" y="179202"/>
                      <a:pt x="44116" y="132563"/>
                    </a:cubicBezTo>
                    <a:cubicBezTo>
                      <a:pt x="40682" y="124837"/>
                      <a:pt x="38769" y="116521"/>
                      <a:pt x="36095" y="108500"/>
                    </a:cubicBezTo>
                    <a:cubicBezTo>
                      <a:pt x="34758" y="104489"/>
                      <a:pt x="34429" y="99986"/>
                      <a:pt x="32084" y="96468"/>
                    </a:cubicBezTo>
                    <a:cubicBezTo>
                      <a:pt x="19373" y="77402"/>
                      <a:pt x="25588" y="89010"/>
                      <a:pt x="16042" y="60374"/>
                    </a:cubicBezTo>
                    <a:lnTo>
                      <a:pt x="4010" y="24279"/>
                    </a:lnTo>
                    <a:lnTo>
                      <a:pt x="0" y="12247"/>
                    </a:lnTo>
                    <a:cubicBezTo>
                      <a:pt x="1337" y="8237"/>
                      <a:pt x="-91" y="1241"/>
                      <a:pt x="4010" y="216"/>
                    </a:cubicBezTo>
                    <a:cubicBezTo>
                      <a:pt x="13942" y="-2267"/>
                      <a:pt x="19479" y="17403"/>
                      <a:pt x="24063" y="20268"/>
                    </a:cubicBezTo>
                    <a:cubicBezTo>
                      <a:pt x="31233" y="24749"/>
                      <a:pt x="41091" y="23600"/>
                      <a:pt x="48126" y="28290"/>
                    </a:cubicBezTo>
                    <a:cubicBezTo>
                      <a:pt x="52137" y="30964"/>
                      <a:pt x="55551" y="34893"/>
                      <a:pt x="60158" y="36311"/>
                    </a:cubicBezTo>
                    <a:cubicBezTo>
                      <a:pt x="73188" y="40320"/>
                      <a:pt x="86815" y="42091"/>
                      <a:pt x="100263" y="44332"/>
                    </a:cubicBezTo>
                    <a:cubicBezTo>
                      <a:pt x="146782" y="52084"/>
                      <a:pt x="116208" y="47864"/>
                      <a:pt x="192505" y="52353"/>
                    </a:cubicBezTo>
                    <a:cubicBezTo>
                      <a:pt x="215567" y="44665"/>
                      <a:pt x="195741" y="50477"/>
                      <a:pt x="232610" y="44332"/>
                    </a:cubicBezTo>
                    <a:cubicBezTo>
                      <a:pt x="239334" y="43211"/>
                      <a:pt x="245939" y="41442"/>
                      <a:pt x="252663" y="40321"/>
                    </a:cubicBezTo>
                    <a:cubicBezTo>
                      <a:pt x="261987" y="38767"/>
                      <a:pt x="271413" y="37865"/>
                      <a:pt x="280737" y="36311"/>
                    </a:cubicBezTo>
                    <a:cubicBezTo>
                      <a:pt x="287461" y="35190"/>
                      <a:pt x="294213" y="34094"/>
                      <a:pt x="300789" y="32300"/>
                    </a:cubicBezTo>
                    <a:cubicBezTo>
                      <a:pt x="324492" y="25835"/>
                      <a:pt x="334211" y="5563"/>
                      <a:pt x="340895" y="216"/>
                    </a:cubicBezTo>
                    <a:close/>
                  </a:path>
                </a:pathLst>
              </a:cu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5" name="Freeform 144"/>
              <p:cNvSpPr/>
              <p:nvPr/>
            </p:nvSpPr>
            <p:spPr>
              <a:xfrm rot="7227108">
                <a:off x="1568932" y="1228017"/>
                <a:ext cx="164800" cy="97397"/>
              </a:xfrm>
              <a:custGeom>
                <a:avLst/>
                <a:gdLst>
                  <a:gd name="connsiteX0" fmla="*/ 57348 w 227728"/>
                  <a:gd name="connsiteY0" fmla="*/ 52066 h 105750"/>
                  <a:gd name="connsiteX1" fmla="*/ 57348 w 227728"/>
                  <a:gd name="connsiteY1" fmla="*/ 52066 h 105750"/>
                  <a:gd name="connsiteX2" fmla="*/ 80127 w 227728"/>
                  <a:gd name="connsiteY2" fmla="*/ 32541 h 105750"/>
                  <a:gd name="connsiteX3" fmla="*/ 89889 w 227728"/>
                  <a:gd name="connsiteY3" fmla="*/ 22779 h 105750"/>
                  <a:gd name="connsiteX4" fmla="*/ 99652 w 227728"/>
                  <a:gd name="connsiteY4" fmla="*/ 19525 h 105750"/>
                  <a:gd name="connsiteX5" fmla="*/ 125684 w 227728"/>
                  <a:gd name="connsiteY5" fmla="*/ 6508 h 105750"/>
                  <a:gd name="connsiteX6" fmla="*/ 135447 w 227728"/>
                  <a:gd name="connsiteY6" fmla="*/ 3254 h 105750"/>
                  <a:gd name="connsiteX7" fmla="*/ 145209 w 227728"/>
                  <a:gd name="connsiteY7" fmla="*/ 0 h 105750"/>
                  <a:gd name="connsiteX8" fmla="*/ 226561 w 227728"/>
                  <a:gd name="connsiteY8" fmla="*/ 3254 h 105750"/>
                  <a:gd name="connsiteX9" fmla="*/ 223307 w 227728"/>
                  <a:gd name="connsiteY9" fmla="*/ 13016 h 105750"/>
                  <a:gd name="connsiteX10" fmla="*/ 216799 w 227728"/>
                  <a:gd name="connsiteY10" fmla="*/ 19525 h 105750"/>
                  <a:gd name="connsiteX11" fmla="*/ 207037 w 227728"/>
                  <a:gd name="connsiteY11" fmla="*/ 22779 h 105750"/>
                  <a:gd name="connsiteX12" fmla="*/ 197274 w 227728"/>
                  <a:gd name="connsiteY12" fmla="*/ 29287 h 105750"/>
                  <a:gd name="connsiteX13" fmla="*/ 177750 w 227728"/>
                  <a:gd name="connsiteY13" fmla="*/ 35795 h 105750"/>
                  <a:gd name="connsiteX14" fmla="*/ 148463 w 227728"/>
                  <a:gd name="connsiteY14" fmla="*/ 48811 h 105750"/>
                  <a:gd name="connsiteX15" fmla="*/ 128938 w 227728"/>
                  <a:gd name="connsiteY15" fmla="*/ 55320 h 105750"/>
                  <a:gd name="connsiteX16" fmla="*/ 112668 w 227728"/>
                  <a:gd name="connsiteY16" fmla="*/ 58574 h 105750"/>
                  <a:gd name="connsiteX17" fmla="*/ 99652 w 227728"/>
                  <a:gd name="connsiteY17" fmla="*/ 61828 h 105750"/>
                  <a:gd name="connsiteX18" fmla="*/ 70365 w 227728"/>
                  <a:gd name="connsiteY18" fmla="*/ 65082 h 105750"/>
                  <a:gd name="connsiteX19" fmla="*/ 47586 w 227728"/>
                  <a:gd name="connsiteY19" fmla="*/ 74844 h 105750"/>
                  <a:gd name="connsiteX20" fmla="*/ 44332 w 227728"/>
                  <a:gd name="connsiteY20" fmla="*/ 84606 h 105750"/>
                  <a:gd name="connsiteX21" fmla="*/ 31316 w 227728"/>
                  <a:gd name="connsiteY21" fmla="*/ 104131 h 105750"/>
                  <a:gd name="connsiteX22" fmla="*/ 37824 w 227728"/>
                  <a:gd name="connsiteY22" fmla="*/ 81352 h 105750"/>
                  <a:gd name="connsiteX23" fmla="*/ 44332 w 227728"/>
                  <a:gd name="connsiteY23" fmla="*/ 61828 h 105750"/>
                  <a:gd name="connsiteX24" fmla="*/ 34570 w 227728"/>
                  <a:gd name="connsiteY24" fmla="*/ 55320 h 105750"/>
                  <a:gd name="connsiteX25" fmla="*/ 2029 w 227728"/>
                  <a:gd name="connsiteY25" fmla="*/ 58574 h 105750"/>
                  <a:gd name="connsiteX26" fmla="*/ 11791 w 227728"/>
                  <a:gd name="connsiteY26" fmla="*/ 55320 h 105750"/>
                  <a:gd name="connsiteX27" fmla="*/ 57348 w 227728"/>
                  <a:gd name="connsiteY27" fmla="*/ 52066 h 10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7728" h="105750">
                    <a:moveTo>
                      <a:pt x="57348" y="52066"/>
                    </a:moveTo>
                    <a:lnTo>
                      <a:pt x="57348" y="52066"/>
                    </a:lnTo>
                    <a:cubicBezTo>
                      <a:pt x="64941" y="45558"/>
                      <a:pt x="72694" y="39231"/>
                      <a:pt x="80127" y="32541"/>
                    </a:cubicBezTo>
                    <a:cubicBezTo>
                      <a:pt x="83548" y="29463"/>
                      <a:pt x="86060" y="25332"/>
                      <a:pt x="89889" y="22779"/>
                    </a:cubicBezTo>
                    <a:cubicBezTo>
                      <a:pt x="92743" y="20876"/>
                      <a:pt x="96398" y="20610"/>
                      <a:pt x="99652" y="19525"/>
                    </a:cubicBezTo>
                    <a:cubicBezTo>
                      <a:pt x="111010" y="8165"/>
                      <a:pt x="103250" y="13986"/>
                      <a:pt x="125684" y="6508"/>
                    </a:cubicBezTo>
                    <a:lnTo>
                      <a:pt x="135447" y="3254"/>
                    </a:lnTo>
                    <a:lnTo>
                      <a:pt x="145209" y="0"/>
                    </a:lnTo>
                    <a:cubicBezTo>
                      <a:pt x="172326" y="1085"/>
                      <a:pt x="199791" y="-1208"/>
                      <a:pt x="226561" y="3254"/>
                    </a:cubicBezTo>
                    <a:cubicBezTo>
                      <a:pt x="229944" y="3818"/>
                      <a:pt x="225072" y="10075"/>
                      <a:pt x="223307" y="13016"/>
                    </a:cubicBezTo>
                    <a:cubicBezTo>
                      <a:pt x="221729" y="15647"/>
                      <a:pt x="219430" y="17946"/>
                      <a:pt x="216799" y="19525"/>
                    </a:cubicBezTo>
                    <a:cubicBezTo>
                      <a:pt x="213858" y="21290"/>
                      <a:pt x="210105" y="21245"/>
                      <a:pt x="207037" y="22779"/>
                    </a:cubicBezTo>
                    <a:cubicBezTo>
                      <a:pt x="203539" y="24528"/>
                      <a:pt x="200848" y="27699"/>
                      <a:pt x="197274" y="29287"/>
                    </a:cubicBezTo>
                    <a:cubicBezTo>
                      <a:pt x="191005" y="32073"/>
                      <a:pt x="183458" y="31990"/>
                      <a:pt x="177750" y="35795"/>
                    </a:cubicBezTo>
                    <a:cubicBezTo>
                      <a:pt x="162278" y="46109"/>
                      <a:pt x="171701" y="41064"/>
                      <a:pt x="148463" y="48811"/>
                    </a:cubicBezTo>
                    <a:cubicBezTo>
                      <a:pt x="148450" y="48815"/>
                      <a:pt x="128951" y="55317"/>
                      <a:pt x="128938" y="55320"/>
                    </a:cubicBezTo>
                    <a:cubicBezTo>
                      <a:pt x="123515" y="56405"/>
                      <a:pt x="118067" y="57374"/>
                      <a:pt x="112668" y="58574"/>
                    </a:cubicBezTo>
                    <a:cubicBezTo>
                      <a:pt x="108302" y="59544"/>
                      <a:pt x="104072" y="61148"/>
                      <a:pt x="99652" y="61828"/>
                    </a:cubicBezTo>
                    <a:cubicBezTo>
                      <a:pt x="89944" y="63322"/>
                      <a:pt x="80127" y="63997"/>
                      <a:pt x="70365" y="65082"/>
                    </a:cubicBezTo>
                    <a:cubicBezTo>
                      <a:pt x="62549" y="67036"/>
                      <a:pt x="53204" y="67821"/>
                      <a:pt x="47586" y="74844"/>
                    </a:cubicBezTo>
                    <a:cubicBezTo>
                      <a:pt x="45443" y="77522"/>
                      <a:pt x="45998" y="81608"/>
                      <a:pt x="44332" y="84606"/>
                    </a:cubicBezTo>
                    <a:cubicBezTo>
                      <a:pt x="40533" y="91444"/>
                      <a:pt x="28842" y="111552"/>
                      <a:pt x="31316" y="104131"/>
                    </a:cubicBezTo>
                    <a:cubicBezTo>
                      <a:pt x="42251" y="71325"/>
                      <a:pt x="25566" y="122212"/>
                      <a:pt x="37824" y="81352"/>
                    </a:cubicBezTo>
                    <a:cubicBezTo>
                      <a:pt x="39795" y="74781"/>
                      <a:pt x="44332" y="61828"/>
                      <a:pt x="44332" y="61828"/>
                    </a:cubicBezTo>
                    <a:cubicBezTo>
                      <a:pt x="41078" y="59659"/>
                      <a:pt x="38469" y="55620"/>
                      <a:pt x="34570" y="55320"/>
                    </a:cubicBezTo>
                    <a:cubicBezTo>
                      <a:pt x="23701" y="54484"/>
                      <a:pt x="-8313" y="62021"/>
                      <a:pt x="2029" y="58574"/>
                    </a:cubicBezTo>
                    <a:cubicBezTo>
                      <a:pt x="5283" y="57489"/>
                      <a:pt x="8395" y="55805"/>
                      <a:pt x="11791" y="55320"/>
                    </a:cubicBezTo>
                    <a:cubicBezTo>
                      <a:pt x="23651" y="53626"/>
                      <a:pt x="49755" y="52608"/>
                      <a:pt x="57348" y="52066"/>
                    </a:cubicBezTo>
                    <a:close/>
                  </a:path>
                </a:pathLst>
              </a:custGeom>
              <a:solidFill>
                <a:schemeClr val="tx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sp>
        <p:nvSpPr>
          <p:cNvPr id="146" name="Pentagon 145"/>
          <p:cNvSpPr/>
          <p:nvPr/>
        </p:nvSpPr>
        <p:spPr>
          <a:xfrm>
            <a:off x="1541370" y="3987837"/>
            <a:ext cx="1011683" cy="190260"/>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2">
                    <a:lumMod val="10000"/>
                  </a:schemeClr>
                </a:solidFill>
              </a:rPr>
              <a:t>Fish  traders</a:t>
            </a:r>
          </a:p>
        </p:txBody>
      </p:sp>
      <p:sp>
        <p:nvSpPr>
          <p:cNvPr id="157" name="Pentagon 156"/>
          <p:cNvSpPr/>
          <p:nvPr/>
        </p:nvSpPr>
        <p:spPr>
          <a:xfrm flipH="1">
            <a:off x="3630840" y="4360217"/>
            <a:ext cx="2001214" cy="170090"/>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2">
                    <a:lumMod val="10000"/>
                  </a:schemeClr>
                </a:solidFill>
              </a:rPr>
              <a:t>Fish refuges  &amp; protected areas</a:t>
            </a:r>
          </a:p>
        </p:txBody>
      </p:sp>
      <p:grpSp>
        <p:nvGrpSpPr>
          <p:cNvPr id="158" name="Group 157"/>
          <p:cNvGrpSpPr/>
          <p:nvPr/>
        </p:nvGrpSpPr>
        <p:grpSpPr>
          <a:xfrm flipH="1">
            <a:off x="2643478" y="4624762"/>
            <a:ext cx="445919" cy="244176"/>
            <a:chOff x="1948721" y="1126700"/>
            <a:chExt cx="8154649" cy="3139122"/>
          </a:xfrm>
        </p:grpSpPr>
        <p:sp>
          <p:nvSpPr>
            <p:cNvPr id="159" name="Freeform 158"/>
            <p:cNvSpPr/>
            <p:nvPr/>
          </p:nvSpPr>
          <p:spPr>
            <a:xfrm>
              <a:off x="4191973" y="1126700"/>
              <a:ext cx="1155561" cy="2502040"/>
            </a:xfrm>
            <a:custGeom>
              <a:avLst/>
              <a:gdLst>
                <a:gd name="connsiteX0" fmla="*/ 834014 w 1155561"/>
                <a:gd name="connsiteY0" fmla="*/ 90435 h 2502040"/>
                <a:gd name="connsiteX1" fmla="*/ 723482 w 1155561"/>
                <a:gd name="connsiteY1" fmla="*/ 100484 h 2502040"/>
                <a:gd name="connsiteX2" fmla="*/ 683288 w 1155561"/>
                <a:gd name="connsiteY2" fmla="*/ 50242 h 2502040"/>
                <a:gd name="connsiteX3" fmla="*/ 592853 w 1155561"/>
                <a:gd name="connsiteY3" fmla="*/ 0 h 2502040"/>
                <a:gd name="connsiteX4" fmla="*/ 472273 w 1155561"/>
                <a:gd name="connsiteY4" fmla="*/ 0 h 2502040"/>
                <a:gd name="connsiteX5" fmla="*/ 401934 w 1155561"/>
                <a:gd name="connsiteY5" fmla="*/ 20097 h 2502040"/>
                <a:gd name="connsiteX6" fmla="*/ 321548 w 1155561"/>
                <a:gd name="connsiteY6" fmla="*/ 100484 h 2502040"/>
                <a:gd name="connsiteX7" fmla="*/ 331596 w 1155561"/>
                <a:gd name="connsiteY7" fmla="*/ 160774 h 2502040"/>
                <a:gd name="connsiteX8" fmla="*/ 311499 w 1155561"/>
                <a:gd name="connsiteY8" fmla="*/ 231112 h 2502040"/>
                <a:gd name="connsiteX9" fmla="*/ 261258 w 1155561"/>
                <a:gd name="connsiteY9" fmla="*/ 291402 h 2502040"/>
                <a:gd name="connsiteX10" fmla="*/ 200967 w 1155561"/>
                <a:gd name="connsiteY10" fmla="*/ 321547 h 2502040"/>
                <a:gd name="connsiteX11" fmla="*/ 190919 w 1155561"/>
                <a:gd name="connsiteY11" fmla="*/ 361741 h 2502040"/>
                <a:gd name="connsiteX12" fmla="*/ 271306 w 1155561"/>
                <a:gd name="connsiteY12" fmla="*/ 381837 h 2502040"/>
                <a:gd name="connsiteX13" fmla="*/ 331596 w 1155561"/>
                <a:gd name="connsiteY13" fmla="*/ 401934 h 2502040"/>
                <a:gd name="connsiteX14" fmla="*/ 311499 w 1155561"/>
                <a:gd name="connsiteY14" fmla="*/ 462224 h 2502040"/>
                <a:gd name="connsiteX15" fmla="*/ 170822 w 1155561"/>
                <a:gd name="connsiteY15" fmla="*/ 572756 h 2502040"/>
                <a:gd name="connsiteX16" fmla="*/ 70339 w 1155561"/>
                <a:gd name="connsiteY16" fmla="*/ 783771 h 2502040"/>
                <a:gd name="connsiteX17" fmla="*/ 10049 w 1155561"/>
                <a:gd name="connsiteY17" fmla="*/ 944545 h 2502040"/>
                <a:gd name="connsiteX18" fmla="*/ 0 w 1155561"/>
                <a:gd name="connsiteY18" fmla="*/ 1085222 h 2502040"/>
                <a:gd name="connsiteX19" fmla="*/ 50242 w 1155561"/>
                <a:gd name="connsiteY19" fmla="*/ 1245996 h 2502040"/>
                <a:gd name="connsiteX20" fmla="*/ 140677 w 1155561"/>
                <a:gd name="connsiteY20" fmla="*/ 1346479 h 2502040"/>
                <a:gd name="connsiteX21" fmla="*/ 150726 w 1155561"/>
                <a:gd name="connsiteY21" fmla="*/ 1436914 h 2502040"/>
                <a:gd name="connsiteX22" fmla="*/ 160774 w 1155561"/>
                <a:gd name="connsiteY22" fmla="*/ 1527349 h 2502040"/>
                <a:gd name="connsiteX23" fmla="*/ 190919 w 1155561"/>
                <a:gd name="connsiteY23" fmla="*/ 1748413 h 2502040"/>
                <a:gd name="connsiteX24" fmla="*/ 200967 w 1155561"/>
                <a:gd name="connsiteY24" fmla="*/ 1838848 h 2502040"/>
                <a:gd name="connsiteX25" fmla="*/ 271306 w 1155561"/>
                <a:gd name="connsiteY25" fmla="*/ 1939332 h 2502040"/>
                <a:gd name="connsiteX26" fmla="*/ 281354 w 1155561"/>
                <a:gd name="connsiteY26" fmla="*/ 2120202 h 2502040"/>
                <a:gd name="connsiteX27" fmla="*/ 281354 w 1155561"/>
                <a:gd name="connsiteY27" fmla="*/ 2291024 h 2502040"/>
                <a:gd name="connsiteX28" fmla="*/ 271306 w 1155561"/>
                <a:gd name="connsiteY28" fmla="*/ 2451798 h 2502040"/>
                <a:gd name="connsiteX29" fmla="*/ 271306 w 1155561"/>
                <a:gd name="connsiteY29" fmla="*/ 2481943 h 2502040"/>
                <a:gd name="connsiteX30" fmla="*/ 753627 w 1155561"/>
                <a:gd name="connsiteY30" fmla="*/ 2502040 h 2502040"/>
                <a:gd name="connsiteX31" fmla="*/ 793820 w 1155561"/>
                <a:gd name="connsiteY31" fmla="*/ 2341266 h 2502040"/>
                <a:gd name="connsiteX32" fmla="*/ 823965 w 1155561"/>
                <a:gd name="connsiteY32" fmla="*/ 2210637 h 2502040"/>
                <a:gd name="connsiteX33" fmla="*/ 834014 w 1155561"/>
                <a:gd name="connsiteY33" fmla="*/ 2090057 h 2502040"/>
                <a:gd name="connsiteX34" fmla="*/ 834014 w 1155561"/>
                <a:gd name="connsiteY34" fmla="*/ 1959429 h 2502040"/>
                <a:gd name="connsiteX35" fmla="*/ 783772 w 1155561"/>
                <a:gd name="connsiteY35" fmla="*/ 1828800 h 2502040"/>
                <a:gd name="connsiteX36" fmla="*/ 773724 w 1155561"/>
                <a:gd name="connsiteY36" fmla="*/ 1758462 h 2502040"/>
                <a:gd name="connsiteX37" fmla="*/ 773724 w 1155561"/>
                <a:gd name="connsiteY37" fmla="*/ 1688123 h 2502040"/>
                <a:gd name="connsiteX38" fmla="*/ 773724 w 1155561"/>
                <a:gd name="connsiteY38" fmla="*/ 1597688 h 2502040"/>
                <a:gd name="connsiteX39" fmla="*/ 763675 w 1155561"/>
                <a:gd name="connsiteY39" fmla="*/ 1557495 h 2502040"/>
                <a:gd name="connsiteX40" fmla="*/ 864159 w 1155561"/>
                <a:gd name="connsiteY40" fmla="*/ 1477108 h 2502040"/>
                <a:gd name="connsiteX41" fmla="*/ 954594 w 1155561"/>
                <a:gd name="connsiteY41" fmla="*/ 1507253 h 2502040"/>
                <a:gd name="connsiteX42" fmla="*/ 1045029 w 1155561"/>
                <a:gd name="connsiteY42" fmla="*/ 1497204 h 2502040"/>
                <a:gd name="connsiteX43" fmla="*/ 1155561 w 1155561"/>
                <a:gd name="connsiteY43" fmla="*/ 1416818 h 2502040"/>
                <a:gd name="connsiteX44" fmla="*/ 1014884 w 1155561"/>
                <a:gd name="connsiteY44" fmla="*/ 1356527 h 2502040"/>
                <a:gd name="connsiteX45" fmla="*/ 934497 w 1155561"/>
                <a:gd name="connsiteY45" fmla="*/ 1256044 h 2502040"/>
                <a:gd name="connsiteX46" fmla="*/ 864159 w 1155561"/>
                <a:gd name="connsiteY46" fmla="*/ 1175657 h 2502040"/>
                <a:gd name="connsiteX47" fmla="*/ 844062 w 1155561"/>
                <a:gd name="connsiteY47" fmla="*/ 1095270 h 2502040"/>
                <a:gd name="connsiteX48" fmla="*/ 834014 w 1155561"/>
                <a:gd name="connsiteY48" fmla="*/ 964642 h 2502040"/>
                <a:gd name="connsiteX49" fmla="*/ 823965 w 1155561"/>
                <a:gd name="connsiteY49" fmla="*/ 834013 h 2502040"/>
                <a:gd name="connsiteX50" fmla="*/ 803869 w 1155561"/>
                <a:gd name="connsiteY50" fmla="*/ 723481 h 2502040"/>
                <a:gd name="connsiteX51" fmla="*/ 733530 w 1155561"/>
                <a:gd name="connsiteY51" fmla="*/ 643095 h 2502040"/>
                <a:gd name="connsiteX52" fmla="*/ 673240 w 1155561"/>
                <a:gd name="connsiteY52" fmla="*/ 592853 h 2502040"/>
                <a:gd name="connsiteX53" fmla="*/ 612950 w 1155561"/>
                <a:gd name="connsiteY53" fmla="*/ 512466 h 2502040"/>
                <a:gd name="connsiteX54" fmla="*/ 602902 w 1155561"/>
                <a:gd name="connsiteY54" fmla="*/ 432079 h 2502040"/>
                <a:gd name="connsiteX55" fmla="*/ 602902 w 1155561"/>
                <a:gd name="connsiteY55" fmla="*/ 401934 h 2502040"/>
                <a:gd name="connsiteX56" fmla="*/ 643095 w 1155561"/>
                <a:gd name="connsiteY56" fmla="*/ 351692 h 2502040"/>
                <a:gd name="connsiteX57" fmla="*/ 693337 w 1155561"/>
                <a:gd name="connsiteY57" fmla="*/ 301451 h 2502040"/>
                <a:gd name="connsiteX58" fmla="*/ 733530 w 1155561"/>
                <a:gd name="connsiteY58" fmla="*/ 271305 h 2502040"/>
                <a:gd name="connsiteX59" fmla="*/ 783772 w 1155561"/>
                <a:gd name="connsiteY59" fmla="*/ 251209 h 2502040"/>
                <a:gd name="connsiteX60" fmla="*/ 834014 w 1155561"/>
                <a:gd name="connsiteY60" fmla="*/ 180870 h 2502040"/>
                <a:gd name="connsiteX61" fmla="*/ 864159 w 1155561"/>
                <a:gd name="connsiteY61" fmla="*/ 140677 h 2502040"/>
                <a:gd name="connsiteX62" fmla="*/ 834014 w 1155561"/>
                <a:gd name="connsiteY62" fmla="*/ 90435 h 250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55561" h="2502040">
                  <a:moveTo>
                    <a:pt x="834014" y="90435"/>
                  </a:moveTo>
                  <a:lnTo>
                    <a:pt x="723482" y="100484"/>
                  </a:lnTo>
                  <a:lnTo>
                    <a:pt x="683288" y="50242"/>
                  </a:lnTo>
                  <a:lnTo>
                    <a:pt x="592853" y="0"/>
                  </a:lnTo>
                  <a:lnTo>
                    <a:pt x="472273" y="0"/>
                  </a:lnTo>
                  <a:lnTo>
                    <a:pt x="401934" y="20097"/>
                  </a:lnTo>
                  <a:lnTo>
                    <a:pt x="321548" y="100484"/>
                  </a:lnTo>
                  <a:lnTo>
                    <a:pt x="331596" y="160774"/>
                  </a:lnTo>
                  <a:lnTo>
                    <a:pt x="311499" y="231112"/>
                  </a:lnTo>
                  <a:lnTo>
                    <a:pt x="261258" y="291402"/>
                  </a:lnTo>
                  <a:lnTo>
                    <a:pt x="200967" y="321547"/>
                  </a:lnTo>
                  <a:lnTo>
                    <a:pt x="190919" y="361741"/>
                  </a:lnTo>
                  <a:lnTo>
                    <a:pt x="271306" y="381837"/>
                  </a:lnTo>
                  <a:lnTo>
                    <a:pt x="331596" y="401934"/>
                  </a:lnTo>
                  <a:lnTo>
                    <a:pt x="311499" y="462224"/>
                  </a:lnTo>
                  <a:lnTo>
                    <a:pt x="170822" y="572756"/>
                  </a:lnTo>
                  <a:lnTo>
                    <a:pt x="70339" y="783771"/>
                  </a:lnTo>
                  <a:lnTo>
                    <a:pt x="10049" y="944545"/>
                  </a:lnTo>
                  <a:lnTo>
                    <a:pt x="0" y="1085222"/>
                  </a:lnTo>
                  <a:lnTo>
                    <a:pt x="50242" y="1245996"/>
                  </a:lnTo>
                  <a:lnTo>
                    <a:pt x="140677" y="1346479"/>
                  </a:lnTo>
                  <a:lnTo>
                    <a:pt x="150726" y="1436914"/>
                  </a:lnTo>
                  <a:lnTo>
                    <a:pt x="160774" y="1527349"/>
                  </a:lnTo>
                  <a:lnTo>
                    <a:pt x="190919" y="1748413"/>
                  </a:lnTo>
                  <a:lnTo>
                    <a:pt x="200967" y="1838848"/>
                  </a:lnTo>
                  <a:lnTo>
                    <a:pt x="271306" y="1939332"/>
                  </a:lnTo>
                  <a:lnTo>
                    <a:pt x="281354" y="2120202"/>
                  </a:lnTo>
                  <a:lnTo>
                    <a:pt x="281354" y="2291024"/>
                  </a:lnTo>
                  <a:lnTo>
                    <a:pt x="271306" y="2451798"/>
                  </a:lnTo>
                  <a:lnTo>
                    <a:pt x="271306" y="2481943"/>
                  </a:lnTo>
                  <a:lnTo>
                    <a:pt x="753627" y="2502040"/>
                  </a:lnTo>
                  <a:lnTo>
                    <a:pt x="793820" y="2341266"/>
                  </a:lnTo>
                  <a:lnTo>
                    <a:pt x="823965" y="2210637"/>
                  </a:lnTo>
                  <a:lnTo>
                    <a:pt x="834014" y="2090057"/>
                  </a:lnTo>
                  <a:lnTo>
                    <a:pt x="834014" y="1959429"/>
                  </a:lnTo>
                  <a:lnTo>
                    <a:pt x="783772" y="1828800"/>
                  </a:lnTo>
                  <a:lnTo>
                    <a:pt x="773724" y="1758462"/>
                  </a:lnTo>
                  <a:lnTo>
                    <a:pt x="773724" y="1688123"/>
                  </a:lnTo>
                  <a:lnTo>
                    <a:pt x="773724" y="1597688"/>
                  </a:lnTo>
                  <a:lnTo>
                    <a:pt x="763675" y="1557495"/>
                  </a:lnTo>
                  <a:lnTo>
                    <a:pt x="864159" y="1477108"/>
                  </a:lnTo>
                  <a:lnTo>
                    <a:pt x="954594" y="1507253"/>
                  </a:lnTo>
                  <a:lnTo>
                    <a:pt x="1045029" y="1497204"/>
                  </a:lnTo>
                  <a:lnTo>
                    <a:pt x="1155561" y="1416818"/>
                  </a:lnTo>
                  <a:lnTo>
                    <a:pt x="1014884" y="1356527"/>
                  </a:lnTo>
                  <a:lnTo>
                    <a:pt x="934497" y="1256044"/>
                  </a:lnTo>
                  <a:lnTo>
                    <a:pt x="864159" y="1175657"/>
                  </a:lnTo>
                  <a:lnTo>
                    <a:pt x="844062" y="1095270"/>
                  </a:lnTo>
                  <a:lnTo>
                    <a:pt x="834014" y="964642"/>
                  </a:lnTo>
                  <a:lnTo>
                    <a:pt x="823965" y="834013"/>
                  </a:lnTo>
                  <a:lnTo>
                    <a:pt x="803869" y="723481"/>
                  </a:lnTo>
                  <a:lnTo>
                    <a:pt x="733530" y="643095"/>
                  </a:lnTo>
                  <a:lnTo>
                    <a:pt x="673240" y="592853"/>
                  </a:lnTo>
                  <a:lnTo>
                    <a:pt x="612950" y="512466"/>
                  </a:lnTo>
                  <a:lnTo>
                    <a:pt x="602902" y="432079"/>
                  </a:lnTo>
                  <a:lnTo>
                    <a:pt x="602902" y="401934"/>
                  </a:lnTo>
                  <a:lnTo>
                    <a:pt x="643095" y="351692"/>
                  </a:lnTo>
                  <a:lnTo>
                    <a:pt x="693337" y="301451"/>
                  </a:lnTo>
                  <a:lnTo>
                    <a:pt x="733530" y="271305"/>
                  </a:lnTo>
                  <a:lnTo>
                    <a:pt x="783772" y="251209"/>
                  </a:lnTo>
                  <a:lnTo>
                    <a:pt x="834014" y="180870"/>
                  </a:lnTo>
                  <a:lnTo>
                    <a:pt x="864159" y="140677"/>
                  </a:lnTo>
                  <a:lnTo>
                    <a:pt x="834014" y="90435"/>
                  </a:lnTo>
                  <a:close/>
                </a:path>
              </a:pathLst>
            </a:cu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0" name="Freeform 159"/>
            <p:cNvSpPr/>
            <p:nvPr/>
          </p:nvSpPr>
          <p:spPr>
            <a:xfrm>
              <a:off x="1948721" y="1342739"/>
              <a:ext cx="7000405" cy="2608287"/>
            </a:xfrm>
            <a:custGeom>
              <a:avLst/>
              <a:gdLst>
                <a:gd name="connsiteX0" fmla="*/ 7000407 w 7000407"/>
                <a:gd name="connsiteY0" fmla="*/ 0 h 2608288"/>
                <a:gd name="connsiteX1" fmla="*/ 5246558 w 7000407"/>
                <a:gd name="connsiteY1" fmla="*/ 524655 h 2608288"/>
                <a:gd name="connsiteX2" fmla="*/ 3852472 w 7000407"/>
                <a:gd name="connsiteY2" fmla="*/ 1019331 h 2608288"/>
                <a:gd name="connsiteX3" fmla="*/ 2323476 w 7000407"/>
                <a:gd name="connsiteY3" fmla="*/ 1618937 h 2608288"/>
                <a:gd name="connsiteX4" fmla="*/ 1064302 w 7000407"/>
                <a:gd name="connsiteY4" fmla="*/ 2128603 h 2608288"/>
                <a:gd name="connsiteX5" fmla="*/ 0 w 7000407"/>
                <a:gd name="connsiteY5" fmla="*/ 2608288 h 2608288"/>
                <a:gd name="connsiteX6" fmla="*/ 959371 w 7000407"/>
                <a:gd name="connsiteY6" fmla="*/ 2143593 h 2608288"/>
                <a:gd name="connsiteX7" fmla="*/ 2608289 w 7000407"/>
                <a:gd name="connsiteY7" fmla="*/ 1409075 h 2608288"/>
                <a:gd name="connsiteX8" fmla="*/ 3687581 w 7000407"/>
                <a:gd name="connsiteY8" fmla="*/ 974360 h 2608288"/>
                <a:gd name="connsiteX9" fmla="*/ 4736892 w 7000407"/>
                <a:gd name="connsiteY9" fmla="*/ 584616 h 2608288"/>
                <a:gd name="connsiteX10" fmla="*/ 5456420 w 7000407"/>
                <a:gd name="connsiteY10" fmla="*/ 359764 h 2608288"/>
                <a:gd name="connsiteX11" fmla="*/ 6160958 w 7000407"/>
                <a:gd name="connsiteY11" fmla="*/ 194872 h 2608288"/>
                <a:gd name="connsiteX12" fmla="*/ 7000407 w 7000407"/>
                <a:gd name="connsiteY12" fmla="*/ 0 h 260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0407" h="2608288">
                  <a:moveTo>
                    <a:pt x="7000407" y="0"/>
                  </a:moveTo>
                  <a:lnTo>
                    <a:pt x="5246558" y="524655"/>
                  </a:lnTo>
                  <a:lnTo>
                    <a:pt x="3852472" y="1019331"/>
                  </a:lnTo>
                  <a:lnTo>
                    <a:pt x="2323476" y="1618937"/>
                  </a:lnTo>
                  <a:lnTo>
                    <a:pt x="1064302" y="2128603"/>
                  </a:lnTo>
                  <a:lnTo>
                    <a:pt x="0" y="2608288"/>
                  </a:lnTo>
                  <a:lnTo>
                    <a:pt x="959371" y="2143593"/>
                  </a:lnTo>
                  <a:lnTo>
                    <a:pt x="2608289" y="1409075"/>
                  </a:lnTo>
                  <a:lnTo>
                    <a:pt x="3687581" y="974360"/>
                  </a:lnTo>
                  <a:lnTo>
                    <a:pt x="4736892" y="584616"/>
                  </a:lnTo>
                  <a:lnTo>
                    <a:pt x="5456420" y="359764"/>
                  </a:lnTo>
                  <a:lnTo>
                    <a:pt x="6160958" y="194872"/>
                  </a:lnTo>
                  <a:lnTo>
                    <a:pt x="7000407" y="0"/>
                  </a:lnTo>
                  <a:close/>
                </a:path>
              </a:pathLst>
            </a:cu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1" name="Freeform 160"/>
            <p:cNvSpPr/>
            <p:nvPr/>
          </p:nvSpPr>
          <p:spPr>
            <a:xfrm>
              <a:off x="2802992" y="2991658"/>
              <a:ext cx="7300378" cy="1274164"/>
            </a:xfrm>
            <a:custGeom>
              <a:avLst/>
              <a:gdLst>
                <a:gd name="connsiteX0" fmla="*/ 75119 w 7300378"/>
                <a:gd name="connsiteY0" fmla="*/ 0 h 1274164"/>
                <a:gd name="connsiteX1" fmla="*/ 75119 w 7300378"/>
                <a:gd name="connsiteY1" fmla="*/ 0 h 1274164"/>
                <a:gd name="connsiteX2" fmla="*/ 210031 w 7300378"/>
                <a:gd name="connsiteY2" fmla="*/ 29980 h 1274164"/>
                <a:gd name="connsiteX3" fmla="*/ 255001 w 7300378"/>
                <a:gd name="connsiteY3" fmla="*/ 44970 h 1274164"/>
                <a:gd name="connsiteX4" fmla="*/ 284982 w 7300378"/>
                <a:gd name="connsiteY4" fmla="*/ 74950 h 1274164"/>
                <a:gd name="connsiteX5" fmla="*/ 284982 w 7300378"/>
                <a:gd name="connsiteY5" fmla="*/ 239842 h 1274164"/>
                <a:gd name="connsiteX6" fmla="*/ 374923 w 7300378"/>
                <a:gd name="connsiteY6" fmla="*/ 269823 h 1274164"/>
                <a:gd name="connsiteX7" fmla="*/ 419893 w 7300378"/>
                <a:gd name="connsiteY7" fmla="*/ 299803 h 1274164"/>
                <a:gd name="connsiteX8" fmla="*/ 584785 w 7300378"/>
                <a:gd name="connsiteY8" fmla="*/ 344773 h 1274164"/>
                <a:gd name="connsiteX9" fmla="*/ 854608 w 7300378"/>
                <a:gd name="connsiteY9" fmla="*/ 359764 h 1274164"/>
                <a:gd name="connsiteX10" fmla="*/ 929559 w 7300378"/>
                <a:gd name="connsiteY10" fmla="*/ 374754 h 1274164"/>
                <a:gd name="connsiteX11" fmla="*/ 1019500 w 7300378"/>
                <a:gd name="connsiteY11" fmla="*/ 404734 h 1274164"/>
                <a:gd name="connsiteX12" fmla="*/ 1079460 w 7300378"/>
                <a:gd name="connsiteY12" fmla="*/ 419724 h 1274164"/>
                <a:gd name="connsiteX13" fmla="*/ 1244352 w 7300378"/>
                <a:gd name="connsiteY13" fmla="*/ 464695 h 1274164"/>
                <a:gd name="connsiteX14" fmla="*/ 1783998 w 7300378"/>
                <a:gd name="connsiteY14" fmla="*/ 494675 h 1274164"/>
                <a:gd name="connsiteX15" fmla="*/ 1888929 w 7300378"/>
                <a:gd name="connsiteY15" fmla="*/ 524655 h 1274164"/>
                <a:gd name="connsiteX16" fmla="*/ 1978870 w 7300378"/>
                <a:gd name="connsiteY16" fmla="*/ 554636 h 1274164"/>
                <a:gd name="connsiteX17" fmla="*/ 2023841 w 7300378"/>
                <a:gd name="connsiteY17" fmla="*/ 569626 h 1274164"/>
                <a:gd name="connsiteX18" fmla="*/ 2128772 w 7300378"/>
                <a:gd name="connsiteY18" fmla="*/ 584616 h 1274164"/>
                <a:gd name="connsiteX19" fmla="*/ 2638438 w 7300378"/>
                <a:gd name="connsiteY19" fmla="*/ 599606 h 1274164"/>
                <a:gd name="connsiteX20" fmla="*/ 2908260 w 7300378"/>
                <a:gd name="connsiteY20" fmla="*/ 584616 h 1274164"/>
                <a:gd name="connsiteX21" fmla="*/ 2983211 w 7300378"/>
                <a:gd name="connsiteY21" fmla="*/ 569626 h 1274164"/>
                <a:gd name="connsiteX22" fmla="*/ 3133113 w 7300378"/>
                <a:gd name="connsiteY22" fmla="*/ 554636 h 1274164"/>
                <a:gd name="connsiteX23" fmla="*/ 3268024 w 7300378"/>
                <a:gd name="connsiteY23" fmla="*/ 509665 h 1274164"/>
                <a:gd name="connsiteX24" fmla="*/ 3312995 w 7300378"/>
                <a:gd name="connsiteY24" fmla="*/ 494675 h 1274164"/>
                <a:gd name="connsiteX25" fmla="*/ 4107474 w 7300378"/>
                <a:gd name="connsiteY25" fmla="*/ 524655 h 1274164"/>
                <a:gd name="connsiteX26" fmla="*/ 4722070 w 7300378"/>
                <a:gd name="connsiteY26" fmla="*/ 539646 h 1274164"/>
                <a:gd name="connsiteX27" fmla="*/ 5561519 w 7300378"/>
                <a:gd name="connsiteY27" fmla="*/ 539646 h 1274164"/>
                <a:gd name="connsiteX28" fmla="*/ 5771382 w 7300378"/>
                <a:gd name="connsiteY28" fmla="*/ 509665 h 1274164"/>
                <a:gd name="connsiteX29" fmla="*/ 5861323 w 7300378"/>
                <a:gd name="connsiteY29" fmla="*/ 479685 h 1274164"/>
                <a:gd name="connsiteX30" fmla="*/ 6400969 w 7300378"/>
                <a:gd name="connsiteY30" fmla="*/ 449705 h 1274164"/>
                <a:gd name="connsiteX31" fmla="*/ 6475919 w 7300378"/>
                <a:gd name="connsiteY31" fmla="*/ 434714 h 1274164"/>
                <a:gd name="connsiteX32" fmla="*/ 6565860 w 7300378"/>
                <a:gd name="connsiteY32" fmla="*/ 419724 h 1274164"/>
                <a:gd name="connsiteX33" fmla="*/ 6655801 w 7300378"/>
                <a:gd name="connsiteY33" fmla="*/ 389744 h 1274164"/>
                <a:gd name="connsiteX34" fmla="*/ 6700772 w 7300378"/>
                <a:gd name="connsiteY34" fmla="*/ 374754 h 1274164"/>
                <a:gd name="connsiteX35" fmla="*/ 6745742 w 7300378"/>
                <a:gd name="connsiteY35" fmla="*/ 359764 h 1274164"/>
                <a:gd name="connsiteX36" fmla="*/ 6790713 w 7300378"/>
                <a:gd name="connsiteY36" fmla="*/ 329783 h 1274164"/>
                <a:gd name="connsiteX37" fmla="*/ 6865664 w 7300378"/>
                <a:gd name="connsiteY37" fmla="*/ 314793 h 1274164"/>
                <a:gd name="connsiteX38" fmla="*/ 6970595 w 7300378"/>
                <a:gd name="connsiteY38" fmla="*/ 284813 h 1274164"/>
                <a:gd name="connsiteX39" fmla="*/ 7000575 w 7300378"/>
                <a:gd name="connsiteY39" fmla="*/ 239842 h 1274164"/>
                <a:gd name="connsiteX40" fmla="*/ 7030556 w 7300378"/>
                <a:gd name="connsiteY40" fmla="*/ 209862 h 1274164"/>
                <a:gd name="connsiteX41" fmla="*/ 7060536 w 7300378"/>
                <a:gd name="connsiteY41" fmla="*/ 119921 h 1274164"/>
                <a:gd name="connsiteX42" fmla="*/ 7075526 w 7300378"/>
                <a:gd name="connsiteY42" fmla="*/ 74950 h 1274164"/>
                <a:gd name="connsiteX43" fmla="*/ 7135487 w 7300378"/>
                <a:gd name="connsiteY43" fmla="*/ 0 h 1274164"/>
                <a:gd name="connsiteX44" fmla="*/ 7255408 w 7300378"/>
                <a:gd name="connsiteY44" fmla="*/ 44970 h 1274164"/>
                <a:gd name="connsiteX45" fmla="*/ 7300378 w 7300378"/>
                <a:gd name="connsiteY45" fmla="*/ 194872 h 1274164"/>
                <a:gd name="connsiteX46" fmla="*/ 7285388 w 7300378"/>
                <a:gd name="connsiteY46" fmla="*/ 239842 h 1274164"/>
                <a:gd name="connsiteX47" fmla="*/ 7255408 w 7300378"/>
                <a:gd name="connsiteY47" fmla="*/ 359764 h 1274164"/>
                <a:gd name="connsiteX48" fmla="*/ 7210438 w 7300378"/>
                <a:gd name="connsiteY48" fmla="*/ 494675 h 1274164"/>
                <a:gd name="connsiteX49" fmla="*/ 7195447 w 7300378"/>
                <a:gd name="connsiteY49" fmla="*/ 539646 h 1274164"/>
                <a:gd name="connsiteX50" fmla="*/ 7180457 w 7300378"/>
                <a:gd name="connsiteY50" fmla="*/ 584616 h 1274164"/>
                <a:gd name="connsiteX51" fmla="*/ 7090516 w 7300378"/>
                <a:gd name="connsiteY51" fmla="*/ 719528 h 1274164"/>
                <a:gd name="connsiteX52" fmla="*/ 7060536 w 7300378"/>
                <a:gd name="connsiteY52" fmla="*/ 764498 h 1274164"/>
                <a:gd name="connsiteX53" fmla="*/ 7045546 w 7300378"/>
                <a:gd name="connsiteY53" fmla="*/ 809468 h 1274164"/>
                <a:gd name="connsiteX54" fmla="*/ 7015565 w 7300378"/>
                <a:gd name="connsiteY54" fmla="*/ 839449 h 1274164"/>
                <a:gd name="connsiteX55" fmla="*/ 6970595 w 7300378"/>
                <a:gd name="connsiteY55" fmla="*/ 914400 h 1274164"/>
                <a:gd name="connsiteX56" fmla="*/ 6955605 w 7300378"/>
                <a:gd name="connsiteY56" fmla="*/ 959370 h 1274164"/>
                <a:gd name="connsiteX57" fmla="*/ 6895644 w 7300378"/>
                <a:gd name="connsiteY57" fmla="*/ 1019331 h 1274164"/>
                <a:gd name="connsiteX58" fmla="*/ 6865664 w 7300378"/>
                <a:gd name="connsiteY58" fmla="*/ 1064301 h 1274164"/>
                <a:gd name="connsiteX59" fmla="*/ 6775723 w 7300378"/>
                <a:gd name="connsiteY59" fmla="*/ 1124262 h 1274164"/>
                <a:gd name="connsiteX60" fmla="*/ 6745742 w 7300378"/>
                <a:gd name="connsiteY60" fmla="*/ 1154242 h 1274164"/>
                <a:gd name="connsiteX61" fmla="*/ 6610831 w 7300378"/>
                <a:gd name="connsiteY61" fmla="*/ 1169232 h 1274164"/>
                <a:gd name="connsiteX62" fmla="*/ 6550870 w 7300378"/>
                <a:gd name="connsiteY62" fmla="*/ 1244183 h 1274164"/>
                <a:gd name="connsiteX63" fmla="*/ 6520890 w 7300378"/>
                <a:gd name="connsiteY63" fmla="*/ 1274164 h 1274164"/>
                <a:gd name="connsiteX64" fmla="*/ 674726 w 7300378"/>
                <a:gd name="connsiteY64" fmla="*/ 1154242 h 1274164"/>
                <a:gd name="connsiteX65" fmla="*/ 644746 w 7300378"/>
                <a:gd name="connsiteY65" fmla="*/ 1094282 h 1274164"/>
                <a:gd name="connsiteX66" fmla="*/ 554805 w 7300378"/>
                <a:gd name="connsiteY66" fmla="*/ 989350 h 1274164"/>
                <a:gd name="connsiteX67" fmla="*/ 494844 w 7300378"/>
                <a:gd name="connsiteY67" fmla="*/ 899409 h 1274164"/>
                <a:gd name="connsiteX68" fmla="*/ 389913 w 7300378"/>
                <a:gd name="connsiteY68" fmla="*/ 809468 h 1274164"/>
                <a:gd name="connsiteX69" fmla="*/ 359933 w 7300378"/>
                <a:gd name="connsiteY69" fmla="*/ 764498 h 1274164"/>
                <a:gd name="connsiteX70" fmla="*/ 299972 w 7300378"/>
                <a:gd name="connsiteY70" fmla="*/ 704537 h 1274164"/>
                <a:gd name="connsiteX71" fmla="*/ 269992 w 7300378"/>
                <a:gd name="connsiteY71" fmla="*/ 614596 h 1274164"/>
                <a:gd name="connsiteX72" fmla="*/ 180051 w 7300378"/>
                <a:gd name="connsiteY72" fmla="*/ 494675 h 1274164"/>
                <a:gd name="connsiteX73" fmla="*/ 135080 w 7300378"/>
                <a:gd name="connsiteY73" fmla="*/ 359764 h 1274164"/>
                <a:gd name="connsiteX74" fmla="*/ 105100 w 7300378"/>
                <a:gd name="connsiteY74" fmla="*/ 269823 h 1274164"/>
                <a:gd name="connsiteX75" fmla="*/ 75119 w 7300378"/>
                <a:gd name="connsiteY75" fmla="*/ 239842 h 1274164"/>
                <a:gd name="connsiteX76" fmla="*/ 15159 w 7300378"/>
                <a:gd name="connsiteY76" fmla="*/ 104931 h 1274164"/>
                <a:gd name="connsiteX77" fmla="*/ 30149 w 7300378"/>
                <a:gd name="connsiteY77" fmla="*/ 14990 h 1274164"/>
                <a:gd name="connsiteX78" fmla="*/ 75119 w 7300378"/>
                <a:gd name="connsiteY78" fmla="*/ 0 h 127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7300378" h="1274164">
                  <a:moveTo>
                    <a:pt x="75119" y="0"/>
                  </a:moveTo>
                  <a:lnTo>
                    <a:pt x="75119" y="0"/>
                  </a:lnTo>
                  <a:cubicBezTo>
                    <a:pt x="120090" y="9993"/>
                    <a:pt x="165339" y="18807"/>
                    <a:pt x="210031" y="29980"/>
                  </a:cubicBezTo>
                  <a:cubicBezTo>
                    <a:pt x="225360" y="33812"/>
                    <a:pt x="241452" y="36841"/>
                    <a:pt x="255001" y="44970"/>
                  </a:cubicBezTo>
                  <a:cubicBezTo>
                    <a:pt x="267120" y="52241"/>
                    <a:pt x="274988" y="64957"/>
                    <a:pt x="284982" y="74950"/>
                  </a:cubicBezTo>
                  <a:cubicBezTo>
                    <a:pt x="280085" y="104333"/>
                    <a:pt x="252060" y="206919"/>
                    <a:pt x="284982" y="239842"/>
                  </a:cubicBezTo>
                  <a:cubicBezTo>
                    <a:pt x="307328" y="262188"/>
                    <a:pt x="348628" y="252293"/>
                    <a:pt x="374923" y="269823"/>
                  </a:cubicBezTo>
                  <a:cubicBezTo>
                    <a:pt x="389913" y="279816"/>
                    <a:pt x="403430" y="292486"/>
                    <a:pt x="419893" y="299803"/>
                  </a:cubicBezTo>
                  <a:cubicBezTo>
                    <a:pt x="456987" y="316289"/>
                    <a:pt x="540940" y="340960"/>
                    <a:pt x="584785" y="344773"/>
                  </a:cubicBezTo>
                  <a:cubicBezTo>
                    <a:pt x="674526" y="352577"/>
                    <a:pt x="764667" y="354767"/>
                    <a:pt x="854608" y="359764"/>
                  </a:cubicBezTo>
                  <a:cubicBezTo>
                    <a:pt x="879592" y="364761"/>
                    <a:pt x="904978" y="368050"/>
                    <a:pt x="929559" y="374754"/>
                  </a:cubicBezTo>
                  <a:cubicBezTo>
                    <a:pt x="960048" y="383069"/>
                    <a:pt x="988842" y="397069"/>
                    <a:pt x="1019500" y="404734"/>
                  </a:cubicBezTo>
                  <a:cubicBezTo>
                    <a:pt x="1039487" y="409731"/>
                    <a:pt x="1059651" y="414064"/>
                    <a:pt x="1079460" y="419724"/>
                  </a:cubicBezTo>
                  <a:cubicBezTo>
                    <a:pt x="1145184" y="438502"/>
                    <a:pt x="1156917" y="454980"/>
                    <a:pt x="1244352" y="464695"/>
                  </a:cubicBezTo>
                  <a:cubicBezTo>
                    <a:pt x="1513442" y="494593"/>
                    <a:pt x="1334048" y="478010"/>
                    <a:pt x="1783998" y="494675"/>
                  </a:cubicBezTo>
                  <a:cubicBezTo>
                    <a:pt x="1935171" y="545065"/>
                    <a:pt x="1700654" y="468172"/>
                    <a:pt x="1888929" y="524655"/>
                  </a:cubicBezTo>
                  <a:cubicBezTo>
                    <a:pt x="1919198" y="533736"/>
                    <a:pt x="1948890" y="544642"/>
                    <a:pt x="1978870" y="554636"/>
                  </a:cubicBezTo>
                  <a:cubicBezTo>
                    <a:pt x="1993860" y="559633"/>
                    <a:pt x="2008199" y="567391"/>
                    <a:pt x="2023841" y="569626"/>
                  </a:cubicBezTo>
                  <a:cubicBezTo>
                    <a:pt x="2058818" y="574623"/>
                    <a:pt x="2093482" y="582895"/>
                    <a:pt x="2128772" y="584616"/>
                  </a:cubicBezTo>
                  <a:cubicBezTo>
                    <a:pt x="2298532" y="592897"/>
                    <a:pt x="2468549" y="594609"/>
                    <a:pt x="2638438" y="599606"/>
                  </a:cubicBezTo>
                  <a:cubicBezTo>
                    <a:pt x="2728379" y="594609"/>
                    <a:pt x="2818519" y="592419"/>
                    <a:pt x="2908260" y="584616"/>
                  </a:cubicBezTo>
                  <a:cubicBezTo>
                    <a:pt x="2933643" y="582409"/>
                    <a:pt x="2957956" y="572993"/>
                    <a:pt x="2983211" y="569626"/>
                  </a:cubicBezTo>
                  <a:cubicBezTo>
                    <a:pt x="3032987" y="562989"/>
                    <a:pt x="3083146" y="559633"/>
                    <a:pt x="3133113" y="554636"/>
                  </a:cubicBezTo>
                  <a:lnTo>
                    <a:pt x="3268024" y="509665"/>
                  </a:lnTo>
                  <a:lnTo>
                    <a:pt x="3312995" y="494675"/>
                  </a:lnTo>
                  <a:lnTo>
                    <a:pt x="4107474" y="524655"/>
                  </a:lnTo>
                  <a:lnTo>
                    <a:pt x="4722070" y="539646"/>
                  </a:lnTo>
                  <a:cubicBezTo>
                    <a:pt x="5028519" y="616257"/>
                    <a:pt x="4832449" y="572786"/>
                    <a:pt x="5561519" y="539646"/>
                  </a:cubicBezTo>
                  <a:cubicBezTo>
                    <a:pt x="5632111" y="536437"/>
                    <a:pt x="5771382" y="509665"/>
                    <a:pt x="5771382" y="509665"/>
                  </a:cubicBezTo>
                  <a:lnTo>
                    <a:pt x="5861323" y="479685"/>
                  </a:lnTo>
                  <a:cubicBezTo>
                    <a:pt x="6062797" y="412528"/>
                    <a:pt x="5890482" y="465174"/>
                    <a:pt x="6400969" y="449705"/>
                  </a:cubicBezTo>
                  <a:lnTo>
                    <a:pt x="6475919" y="434714"/>
                  </a:lnTo>
                  <a:cubicBezTo>
                    <a:pt x="6505823" y="429277"/>
                    <a:pt x="6536374" y="427096"/>
                    <a:pt x="6565860" y="419724"/>
                  </a:cubicBezTo>
                  <a:cubicBezTo>
                    <a:pt x="6596518" y="412059"/>
                    <a:pt x="6625821" y="399737"/>
                    <a:pt x="6655801" y="389744"/>
                  </a:cubicBezTo>
                  <a:lnTo>
                    <a:pt x="6700772" y="374754"/>
                  </a:lnTo>
                  <a:lnTo>
                    <a:pt x="6745742" y="359764"/>
                  </a:lnTo>
                  <a:cubicBezTo>
                    <a:pt x="6760732" y="349770"/>
                    <a:pt x="6773844" y="336109"/>
                    <a:pt x="6790713" y="329783"/>
                  </a:cubicBezTo>
                  <a:cubicBezTo>
                    <a:pt x="6814569" y="320837"/>
                    <a:pt x="6840792" y="320320"/>
                    <a:pt x="6865664" y="314793"/>
                  </a:cubicBezTo>
                  <a:cubicBezTo>
                    <a:pt x="6922129" y="302245"/>
                    <a:pt x="6920517" y="301505"/>
                    <a:pt x="6970595" y="284813"/>
                  </a:cubicBezTo>
                  <a:cubicBezTo>
                    <a:pt x="6980588" y="269823"/>
                    <a:pt x="6989320" y="253910"/>
                    <a:pt x="7000575" y="239842"/>
                  </a:cubicBezTo>
                  <a:cubicBezTo>
                    <a:pt x="7009404" y="228806"/>
                    <a:pt x="7024236" y="222503"/>
                    <a:pt x="7030556" y="209862"/>
                  </a:cubicBezTo>
                  <a:cubicBezTo>
                    <a:pt x="7044689" y="181596"/>
                    <a:pt x="7050543" y="149901"/>
                    <a:pt x="7060536" y="119921"/>
                  </a:cubicBezTo>
                  <a:cubicBezTo>
                    <a:pt x="7065533" y="104931"/>
                    <a:pt x="7066761" y="88097"/>
                    <a:pt x="7075526" y="74950"/>
                  </a:cubicBezTo>
                  <a:cubicBezTo>
                    <a:pt x="7113346" y="18221"/>
                    <a:pt x="7092767" y="42719"/>
                    <a:pt x="7135487" y="0"/>
                  </a:cubicBezTo>
                  <a:cubicBezTo>
                    <a:pt x="7165718" y="6046"/>
                    <a:pt x="7233352" y="9680"/>
                    <a:pt x="7255408" y="44970"/>
                  </a:cubicBezTo>
                  <a:cubicBezTo>
                    <a:pt x="7270614" y="69300"/>
                    <a:pt x="7291602" y="159767"/>
                    <a:pt x="7300378" y="194872"/>
                  </a:cubicBezTo>
                  <a:cubicBezTo>
                    <a:pt x="7295381" y="209862"/>
                    <a:pt x="7289545" y="224598"/>
                    <a:pt x="7285388" y="239842"/>
                  </a:cubicBezTo>
                  <a:cubicBezTo>
                    <a:pt x="7274547" y="279594"/>
                    <a:pt x="7268438" y="320674"/>
                    <a:pt x="7255408" y="359764"/>
                  </a:cubicBezTo>
                  <a:lnTo>
                    <a:pt x="7210438" y="494675"/>
                  </a:lnTo>
                  <a:lnTo>
                    <a:pt x="7195447" y="539646"/>
                  </a:lnTo>
                  <a:cubicBezTo>
                    <a:pt x="7190450" y="554636"/>
                    <a:pt x="7189222" y="571469"/>
                    <a:pt x="7180457" y="584616"/>
                  </a:cubicBezTo>
                  <a:lnTo>
                    <a:pt x="7090516" y="719528"/>
                  </a:lnTo>
                  <a:cubicBezTo>
                    <a:pt x="7080523" y="734518"/>
                    <a:pt x="7066233" y="747407"/>
                    <a:pt x="7060536" y="764498"/>
                  </a:cubicBezTo>
                  <a:cubicBezTo>
                    <a:pt x="7055539" y="779488"/>
                    <a:pt x="7053676" y="795919"/>
                    <a:pt x="7045546" y="809468"/>
                  </a:cubicBezTo>
                  <a:cubicBezTo>
                    <a:pt x="7038274" y="821587"/>
                    <a:pt x="7025559" y="829455"/>
                    <a:pt x="7015565" y="839449"/>
                  </a:cubicBezTo>
                  <a:cubicBezTo>
                    <a:pt x="6973101" y="966841"/>
                    <a:pt x="7032324" y="811517"/>
                    <a:pt x="6970595" y="914400"/>
                  </a:cubicBezTo>
                  <a:cubicBezTo>
                    <a:pt x="6962466" y="927949"/>
                    <a:pt x="6964789" y="946512"/>
                    <a:pt x="6955605" y="959370"/>
                  </a:cubicBezTo>
                  <a:cubicBezTo>
                    <a:pt x="6939176" y="982371"/>
                    <a:pt x="6911323" y="995812"/>
                    <a:pt x="6895644" y="1019331"/>
                  </a:cubicBezTo>
                  <a:cubicBezTo>
                    <a:pt x="6885651" y="1034321"/>
                    <a:pt x="6879222" y="1052438"/>
                    <a:pt x="6865664" y="1064301"/>
                  </a:cubicBezTo>
                  <a:cubicBezTo>
                    <a:pt x="6838547" y="1088028"/>
                    <a:pt x="6801202" y="1098784"/>
                    <a:pt x="6775723" y="1124262"/>
                  </a:cubicBezTo>
                  <a:cubicBezTo>
                    <a:pt x="6765729" y="1134255"/>
                    <a:pt x="6759377" y="1150523"/>
                    <a:pt x="6745742" y="1154242"/>
                  </a:cubicBezTo>
                  <a:cubicBezTo>
                    <a:pt x="6702089" y="1166147"/>
                    <a:pt x="6655801" y="1164235"/>
                    <a:pt x="6610831" y="1169232"/>
                  </a:cubicBezTo>
                  <a:cubicBezTo>
                    <a:pt x="6538444" y="1241622"/>
                    <a:pt x="6626510" y="1149633"/>
                    <a:pt x="6550870" y="1244183"/>
                  </a:cubicBezTo>
                  <a:cubicBezTo>
                    <a:pt x="6542041" y="1255219"/>
                    <a:pt x="6520890" y="1274164"/>
                    <a:pt x="6520890" y="1274164"/>
                  </a:cubicBezTo>
                  <a:lnTo>
                    <a:pt x="674726" y="1154242"/>
                  </a:lnTo>
                  <a:lnTo>
                    <a:pt x="644746" y="1094282"/>
                  </a:lnTo>
                  <a:cubicBezTo>
                    <a:pt x="614766" y="1059305"/>
                    <a:pt x="582893" y="1025864"/>
                    <a:pt x="554805" y="989350"/>
                  </a:cubicBezTo>
                  <a:cubicBezTo>
                    <a:pt x="532836" y="960790"/>
                    <a:pt x="524824" y="919396"/>
                    <a:pt x="494844" y="899409"/>
                  </a:cubicBezTo>
                  <a:cubicBezTo>
                    <a:pt x="454157" y="872285"/>
                    <a:pt x="418993" y="853088"/>
                    <a:pt x="389913" y="809468"/>
                  </a:cubicBezTo>
                  <a:cubicBezTo>
                    <a:pt x="379920" y="794478"/>
                    <a:pt x="371657" y="778177"/>
                    <a:pt x="359933" y="764498"/>
                  </a:cubicBezTo>
                  <a:cubicBezTo>
                    <a:pt x="341538" y="743037"/>
                    <a:pt x="299972" y="704537"/>
                    <a:pt x="299972" y="704537"/>
                  </a:cubicBezTo>
                  <a:cubicBezTo>
                    <a:pt x="289979" y="674557"/>
                    <a:pt x="292338" y="636942"/>
                    <a:pt x="269992" y="614596"/>
                  </a:cubicBezTo>
                  <a:cubicBezTo>
                    <a:pt x="234477" y="579082"/>
                    <a:pt x="197003" y="545529"/>
                    <a:pt x="180051" y="494675"/>
                  </a:cubicBezTo>
                  <a:lnTo>
                    <a:pt x="135080" y="359764"/>
                  </a:lnTo>
                  <a:lnTo>
                    <a:pt x="105100" y="269823"/>
                  </a:lnTo>
                  <a:lnTo>
                    <a:pt x="75119" y="239842"/>
                  </a:lnTo>
                  <a:cubicBezTo>
                    <a:pt x="39442" y="132810"/>
                    <a:pt x="62669" y="176195"/>
                    <a:pt x="15159" y="104931"/>
                  </a:cubicBezTo>
                  <a:cubicBezTo>
                    <a:pt x="1268" y="63258"/>
                    <a:pt x="-16345" y="49860"/>
                    <a:pt x="30149" y="14990"/>
                  </a:cubicBezTo>
                  <a:cubicBezTo>
                    <a:pt x="38144" y="8994"/>
                    <a:pt x="67624" y="2498"/>
                    <a:pt x="75119" y="0"/>
                  </a:cubicBezTo>
                  <a:close/>
                </a:path>
              </a:pathLst>
            </a:cu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162" name="Group 161"/>
          <p:cNvGrpSpPr/>
          <p:nvPr/>
        </p:nvGrpSpPr>
        <p:grpSpPr>
          <a:xfrm flipH="1">
            <a:off x="6864582" y="2229902"/>
            <a:ext cx="445919" cy="244176"/>
            <a:chOff x="1948721" y="1126700"/>
            <a:chExt cx="8154649" cy="3139122"/>
          </a:xfrm>
        </p:grpSpPr>
        <p:sp>
          <p:nvSpPr>
            <p:cNvPr id="163" name="Freeform 162"/>
            <p:cNvSpPr/>
            <p:nvPr/>
          </p:nvSpPr>
          <p:spPr>
            <a:xfrm>
              <a:off x="4191973" y="1126700"/>
              <a:ext cx="1155561" cy="2502040"/>
            </a:xfrm>
            <a:custGeom>
              <a:avLst/>
              <a:gdLst>
                <a:gd name="connsiteX0" fmla="*/ 834014 w 1155561"/>
                <a:gd name="connsiteY0" fmla="*/ 90435 h 2502040"/>
                <a:gd name="connsiteX1" fmla="*/ 723482 w 1155561"/>
                <a:gd name="connsiteY1" fmla="*/ 100484 h 2502040"/>
                <a:gd name="connsiteX2" fmla="*/ 683288 w 1155561"/>
                <a:gd name="connsiteY2" fmla="*/ 50242 h 2502040"/>
                <a:gd name="connsiteX3" fmla="*/ 592853 w 1155561"/>
                <a:gd name="connsiteY3" fmla="*/ 0 h 2502040"/>
                <a:gd name="connsiteX4" fmla="*/ 472273 w 1155561"/>
                <a:gd name="connsiteY4" fmla="*/ 0 h 2502040"/>
                <a:gd name="connsiteX5" fmla="*/ 401934 w 1155561"/>
                <a:gd name="connsiteY5" fmla="*/ 20097 h 2502040"/>
                <a:gd name="connsiteX6" fmla="*/ 321548 w 1155561"/>
                <a:gd name="connsiteY6" fmla="*/ 100484 h 2502040"/>
                <a:gd name="connsiteX7" fmla="*/ 331596 w 1155561"/>
                <a:gd name="connsiteY7" fmla="*/ 160774 h 2502040"/>
                <a:gd name="connsiteX8" fmla="*/ 311499 w 1155561"/>
                <a:gd name="connsiteY8" fmla="*/ 231112 h 2502040"/>
                <a:gd name="connsiteX9" fmla="*/ 261258 w 1155561"/>
                <a:gd name="connsiteY9" fmla="*/ 291402 h 2502040"/>
                <a:gd name="connsiteX10" fmla="*/ 200967 w 1155561"/>
                <a:gd name="connsiteY10" fmla="*/ 321547 h 2502040"/>
                <a:gd name="connsiteX11" fmla="*/ 190919 w 1155561"/>
                <a:gd name="connsiteY11" fmla="*/ 361741 h 2502040"/>
                <a:gd name="connsiteX12" fmla="*/ 271306 w 1155561"/>
                <a:gd name="connsiteY12" fmla="*/ 381837 h 2502040"/>
                <a:gd name="connsiteX13" fmla="*/ 331596 w 1155561"/>
                <a:gd name="connsiteY13" fmla="*/ 401934 h 2502040"/>
                <a:gd name="connsiteX14" fmla="*/ 311499 w 1155561"/>
                <a:gd name="connsiteY14" fmla="*/ 462224 h 2502040"/>
                <a:gd name="connsiteX15" fmla="*/ 170822 w 1155561"/>
                <a:gd name="connsiteY15" fmla="*/ 572756 h 2502040"/>
                <a:gd name="connsiteX16" fmla="*/ 70339 w 1155561"/>
                <a:gd name="connsiteY16" fmla="*/ 783771 h 2502040"/>
                <a:gd name="connsiteX17" fmla="*/ 10049 w 1155561"/>
                <a:gd name="connsiteY17" fmla="*/ 944545 h 2502040"/>
                <a:gd name="connsiteX18" fmla="*/ 0 w 1155561"/>
                <a:gd name="connsiteY18" fmla="*/ 1085222 h 2502040"/>
                <a:gd name="connsiteX19" fmla="*/ 50242 w 1155561"/>
                <a:gd name="connsiteY19" fmla="*/ 1245996 h 2502040"/>
                <a:gd name="connsiteX20" fmla="*/ 140677 w 1155561"/>
                <a:gd name="connsiteY20" fmla="*/ 1346479 h 2502040"/>
                <a:gd name="connsiteX21" fmla="*/ 150726 w 1155561"/>
                <a:gd name="connsiteY21" fmla="*/ 1436914 h 2502040"/>
                <a:gd name="connsiteX22" fmla="*/ 160774 w 1155561"/>
                <a:gd name="connsiteY22" fmla="*/ 1527349 h 2502040"/>
                <a:gd name="connsiteX23" fmla="*/ 190919 w 1155561"/>
                <a:gd name="connsiteY23" fmla="*/ 1748413 h 2502040"/>
                <a:gd name="connsiteX24" fmla="*/ 200967 w 1155561"/>
                <a:gd name="connsiteY24" fmla="*/ 1838848 h 2502040"/>
                <a:gd name="connsiteX25" fmla="*/ 271306 w 1155561"/>
                <a:gd name="connsiteY25" fmla="*/ 1939332 h 2502040"/>
                <a:gd name="connsiteX26" fmla="*/ 281354 w 1155561"/>
                <a:gd name="connsiteY26" fmla="*/ 2120202 h 2502040"/>
                <a:gd name="connsiteX27" fmla="*/ 281354 w 1155561"/>
                <a:gd name="connsiteY27" fmla="*/ 2291024 h 2502040"/>
                <a:gd name="connsiteX28" fmla="*/ 271306 w 1155561"/>
                <a:gd name="connsiteY28" fmla="*/ 2451798 h 2502040"/>
                <a:gd name="connsiteX29" fmla="*/ 271306 w 1155561"/>
                <a:gd name="connsiteY29" fmla="*/ 2481943 h 2502040"/>
                <a:gd name="connsiteX30" fmla="*/ 753627 w 1155561"/>
                <a:gd name="connsiteY30" fmla="*/ 2502040 h 2502040"/>
                <a:gd name="connsiteX31" fmla="*/ 793820 w 1155561"/>
                <a:gd name="connsiteY31" fmla="*/ 2341266 h 2502040"/>
                <a:gd name="connsiteX32" fmla="*/ 823965 w 1155561"/>
                <a:gd name="connsiteY32" fmla="*/ 2210637 h 2502040"/>
                <a:gd name="connsiteX33" fmla="*/ 834014 w 1155561"/>
                <a:gd name="connsiteY33" fmla="*/ 2090057 h 2502040"/>
                <a:gd name="connsiteX34" fmla="*/ 834014 w 1155561"/>
                <a:gd name="connsiteY34" fmla="*/ 1959429 h 2502040"/>
                <a:gd name="connsiteX35" fmla="*/ 783772 w 1155561"/>
                <a:gd name="connsiteY35" fmla="*/ 1828800 h 2502040"/>
                <a:gd name="connsiteX36" fmla="*/ 773724 w 1155561"/>
                <a:gd name="connsiteY36" fmla="*/ 1758462 h 2502040"/>
                <a:gd name="connsiteX37" fmla="*/ 773724 w 1155561"/>
                <a:gd name="connsiteY37" fmla="*/ 1688123 h 2502040"/>
                <a:gd name="connsiteX38" fmla="*/ 773724 w 1155561"/>
                <a:gd name="connsiteY38" fmla="*/ 1597688 h 2502040"/>
                <a:gd name="connsiteX39" fmla="*/ 763675 w 1155561"/>
                <a:gd name="connsiteY39" fmla="*/ 1557495 h 2502040"/>
                <a:gd name="connsiteX40" fmla="*/ 864159 w 1155561"/>
                <a:gd name="connsiteY40" fmla="*/ 1477108 h 2502040"/>
                <a:gd name="connsiteX41" fmla="*/ 954594 w 1155561"/>
                <a:gd name="connsiteY41" fmla="*/ 1507253 h 2502040"/>
                <a:gd name="connsiteX42" fmla="*/ 1045029 w 1155561"/>
                <a:gd name="connsiteY42" fmla="*/ 1497204 h 2502040"/>
                <a:gd name="connsiteX43" fmla="*/ 1155561 w 1155561"/>
                <a:gd name="connsiteY43" fmla="*/ 1416818 h 2502040"/>
                <a:gd name="connsiteX44" fmla="*/ 1014884 w 1155561"/>
                <a:gd name="connsiteY44" fmla="*/ 1356527 h 2502040"/>
                <a:gd name="connsiteX45" fmla="*/ 934497 w 1155561"/>
                <a:gd name="connsiteY45" fmla="*/ 1256044 h 2502040"/>
                <a:gd name="connsiteX46" fmla="*/ 864159 w 1155561"/>
                <a:gd name="connsiteY46" fmla="*/ 1175657 h 2502040"/>
                <a:gd name="connsiteX47" fmla="*/ 844062 w 1155561"/>
                <a:gd name="connsiteY47" fmla="*/ 1095270 h 2502040"/>
                <a:gd name="connsiteX48" fmla="*/ 834014 w 1155561"/>
                <a:gd name="connsiteY48" fmla="*/ 964642 h 2502040"/>
                <a:gd name="connsiteX49" fmla="*/ 823965 w 1155561"/>
                <a:gd name="connsiteY49" fmla="*/ 834013 h 2502040"/>
                <a:gd name="connsiteX50" fmla="*/ 803869 w 1155561"/>
                <a:gd name="connsiteY50" fmla="*/ 723481 h 2502040"/>
                <a:gd name="connsiteX51" fmla="*/ 733530 w 1155561"/>
                <a:gd name="connsiteY51" fmla="*/ 643095 h 2502040"/>
                <a:gd name="connsiteX52" fmla="*/ 673240 w 1155561"/>
                <a:gd name="connsiteY52" fmla="*/ 592853 h 2502040"/>
                <a:gd name="connsiteX53" fmla="*/ 612950 w 1155561"/>
                <a:gd name="connsiteY53" fmla="*/ 512466 h 2502040"/>
                <a:gd name="connsiteX54" fmla="*/ 602902 w 1155561"/>
                <a:gd name="connsiteY54" fmla="*/ 432079 h 2502040"/>
                <a:gd name="connsiteX55" fmla="*/ 602902 w 1155561"/>
                <a:gd name="connsiteY55" fmla="*/ 401934 h 2502040"/>
                <a:gd name="connsiteX56" fmla="*/ 643095 w 1155561"/>
                <a:gd name="connsiteY56" fmla="*/ 351692 h 2502040"/>
                <a:gd name="connsiteX57" fmla="*/ 693337 w 1155561"/>
                <a:gd name="connsiteY57" fmla="*/ 301451 h 2502040"/>
                <a:gd name="connsiteX58" fmla="*/ 733530 w 1155561"/>
                <a:gd name="connsiteY58" fmla="*/ 271305 h 2502040"/>
                <a:gd name="connsiteX59" fmla="*/ 783772 w 1155561"/>
                <a:gd name="connsiteY59" fmla="*/ 251209 h 2502040"/>
                <a:gd name="connsiteX60" fmla="*/ 834014 w 1155561"/>
                <a:gd name="connsiteY60" fmla="*/ 180870 h 2502040"/>
                <a:gd name="connsiteX61" fmla="*/ 864159 w 1155561"/>
                <a:gd name="connsiteY61" fmla="*/ 140677 h 2502040"/>
                <a:gd name="connsiteX62" fmla="*/ 834014 w 1155561"/>
                <a:gd name="connsiteY62" fmla="*/ 90435 h 250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55561" h="2502040">
                  <a:moveTo>
                    <a:pt x="834014" y="90435"/>
                  </a:moveTo>
                  <a:lnTo>
                    <a:pt x="723482" y="100484"/>
                  </a:lnTo>
                  <a:lnTo>
                    <a:pt x="683288" y="50242"/>
                  </a:lnTo>
                  <a:lnTo>
                    <a:pt x="592853" y="0"/>
                  </a:lnTo>
                  <a:lnTo>
                    <a:pt x="472273" y="0"/>
                  </a:lnTo>
                  <a:lnTo>
                    <a:pt x="401934" y="20097"/>
                  </a:lnTo>
                  <a:lnTo>
                    <a:pt x="321548" y="100484"/>
                  </a:lnTo>
                  <a:lnTo>
                    <a:pt x="331596" y="160774"/>
                  </a:lnTo>
                  <a:lnTo>
                    <a:pt x="311499" y="231112"/>
                  </a:lnTo>
                  <a:lnTo>
                    <a:pt x="261258" y="291402"/>
                  </a:lnTo>
                  <a:lnTo>
                    <a:pt x="200967" y="321547"/>
                  </a:lnTo>
                  <a:lnTo>
                    <a:pt x="190919" y="361741"/>
                  </a:lnTo>
                  <a:lnTo>
                    <a:pt x="271306" y="381837"/>
                  </a:lnTo>
                  <a:lnTo>
                    <a:pt x="331596" y="401934"/>
                  </a:lnTo>
                  <a:lnTo>
                    <a:pt x="311499" y="462224"/>
                  </a:lnTo>
                  <a:lnTo>
                    <a:pt x="170822" y="572756"/>
                  </a:lnTo>
                  <a:lnTo>
                    <a:pt x="70339" y="783771"/>
                  </a:lnTo>
                  <a:lnTo>
                    <a:pt x="10049" y="944545"/>
                  </a:lnTo>
                  <a:lnTo>
                    <a:pt x="0" y="1085222"/>
                  </a:lnTo>
                  <a:lnTo>
                    <a:pt x="50242" y="1245996"/>
                  </a:lnTo>
                  <a:lnTo>
                    <a:pt x="140677" y="1346479"/>
                  </a:lnTo>
                  <a:lnTo>
                    <a:pt x="150726" y="1436914"/>
                  </a:lnTo>
                  <a:lnTo>
                    <a:pt x="160774" y="1527349"/>
                  </a:lnTo>
                  <a:lnTo>
                    <a:pt x="190919" y="1748413"/>
                  </a:lnTo>
                  <a:lnTo>
                    <a:pt x="200967" y="1838848"/>
                  </a:lnTo>
                  <a:lnTo>
                    <a:pt x="271306" y="1939332"/>
                  </a:lnTo>
                  <a:lnTo>
                    <a:pt x="281354" y="2120202"/>
                  </a:lnTo>
                  <a:lnTo>
                    <a:pt x="281354" y="2291024"/>
                  </a:lnTo>
                  <a:lnTo>
                    <a:pt x="271306" y="2451798"/>
                  </a:lnTo>
                  <a:lnTo>
                    <a:pt x="271306" y="2481943"/>
                  </a:lnTo>
                  <a:lnTo>
                    <a:pt x="753627" y="2502040"/>
                  </a:lnTo>
                  <a:lnTo>
                    <a:pt x="793820" y="2341266"/>
                  </a:lnTo>
                  <a:lnTo>
                    <a:pt x="823965" y="2210637"/>
                  </a:lnTo>
                  <a:lnTo>
                    <a:pt x="834014" y="2090057"/>
                  </a:lnTo>
                  <a:lnTo>
                    <a:pt x="834014" y="1959429"/>
                  </a:lnTo>
                  <a:lnTo>
                    <a:pt x="783772" y="1828800"/>
                  </a:lnTo>
                  <a:lnTo>
                    <a:pt x="773724" y="1758462"/>
                  </a:lnTo>
                  <a:lnTo>
                    <a:pt x="773724" y="1688123"/>
                  </a:lnTo>
                  <a:lnTo>
                    <a:pt x="773724" y="1597688"/>
                  </a:lnTo>
                  <a:lnTo>
                    <a:pt x="763675" y="1557495"/>
                  </a:lnTo>
                  <a:lnTo>
                    <a:pt x="864159" y="1477108"/>
                  </a:lnTo>
                  <a:lnTo>
                    <a:pt x="954594" y="1507253"/>
                  </a:lnTo>
                  <a:lnTo>
                    <a:pt x="1045029" y="1497204"/>
                  </a:lnTo>
                  <a:lnTo>
                    <a:pt x="1155561" y="1416818"/>
                  </a:lnTo>
                  <a:lnTo>
                    <a:pt x="1014884" y="1356527"/>
                  </a:lnTo>
                  <a:lnTo>
                    <a:pt x="934497" y="1256044"/>
                  </a:lnTo>
                  <a:lnTo>
                    <a:pt x="864159" y="1175657"/>
                  </a:lnTo>
                  <a:lnTo>
                    <a:pt x="844062" y="1095270"/>
                  </a:lnTo>
                  <a:lnTo>
                    <a:pt x="834014" y="964642"/>
                  </a:lnTo>
                  <a:lnTo>
                    <a:pt x="823965" y="834013"/>
                  </a:lnTo>
                  <a:lnTo>
                    <a:pt x="803869" y="723481"/>
                  </a:lnTo>
                  <a:lnTo>
                    <a:pt x="733530" y="643095"/>
                  </a:lnTo>
                  <a:lnTo>
                    <a:pt x="673240" y="592853"/>
                  </a:lnTo>
                  <a:lnTo>
                    <a:pt x="612950" y="512466"/>
                  </a:lnTo>
                  <a:lnTo>
                    <a:pt x="602902" y="432079"/>
                  </a:lnTo>
                  <a:lnTo>
                    <a:pt x="602902" y="401934"/>
                  </a:lnTo>
                  <a:lnTo>
                    <a:pt x="643095" y="351692"/>
                  </a:lnTo>
                  <a:lnTo>
                    <a:pt x="693337" y="301451"/>
                  </a:lnTo>
                  <a:lnTo>
                    <a:pt x="733530" y="271305"/>
                  </a:lnTo>
                  <a:lnTo>
                    <a:pt x="783772" y="251209"/>
                  </a:lnTo>
                  <a:lnTo>
                    <a:pt x="834014" y="180870"/>
                  </a:lnTo>
                  <a:lnTo>
                    <a:pt x="864159" y="140677"/>
                  </a:lnTo>
                  <a:lnTo>
                    <a:pt x="834014" y="90435"/>
                  </a:lnTo>
                  <a:close/>
                </a:path>
              </a:pathLst>
            </a:cu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4" name="Freeform 163"/>
            <p:cNvSpPr/>
            <p:nvPr/>
          </p:nvSpPr>
          <p:spPr>
            <a:xfrm>
              <a:off x="1948721" y="1342739"/>
              <a:ext cx="7000405" cy="2608287"/>
            </a:xfrm>
            <a:custGeom>
              <a:avLst/>
              <a:gdLst>
                <a:gd name="connsiteX0" fmla="*/ 7000407 w 7000407"/>
                <a:gd name="connsiteY0" fmla="*/ 0 h 2608288"/>
                <a:gd name="connsiteX1" fmla="*/ 5246558 w 7000407"/>
                <a:gd name="connsiteY1" fmla="*/ 524655 h 2608288"/>
                <a:gd name="connsiteX2" fmla="*/ 3852472 w 7000407"/>
                <a:gd name="connsiteY2" fmla="*/ 1019331 h 2608288"/>
                <a:gd name="connsiteX3" fmla="*/ 2323476 w 7000407"/>
                <a:gd name="connsiteY3" fmla="*/ 1618937 h 2608288"/>
                <a:gd name="connsiteX4" fmla="*/ 1064302 w 7000407"/>
                <a:gd name="connsiteY4" fmla="*/ 2128603 h 2608288"/>
                <a:gd name="connsiteX5" fmla="*/ 0 w 7000407"/>
                <a:gd name="connsiteY5" fmla="*/ 2608288 h 2608288"/>
                <a:gd name="connsiteX6" fmla="*/ 959371 w 7000407"/>
                <a:gd name="connsiteY6" fmla="*/ 2143593 h 2608288"/>
                <a:gd name="connsiteX7" fmla="*/ 2608289 w 7000407"/>
                <a:gd name="connsiteY7" fmla="*/ 1409075 h 2608288"/>
                <a:gd name="connsiteX8" fmla="*/ 3687581 w 7000407"/>
                <a:gd name="connsiteY8" fmla="*/ 974360 h 2608288"/>
                <a:gd name="connsiteX9" fmla="*/ 4736892 w 7000407"/>
                <a:gd name="connsiteY9" fmla="*/ 584616 h 2608288"/>
                <a:gd name="connsiteX10" fmla="*/ 5456420 w 7000407"/>
                <a:gd name="connsiteY10" fmla="*/ 359764 h 2608288"/>
                <a:gd name="connsiteX11" fmla="*/ 6160958 w 7000407"/>
                <a:gd name="connsiteY11" fmla="*/ 194872 h 2608288"/>
                <a:gd name="connsiteX12" fmla="*/ 7000407 w 7000407"/>
                <a:gd name="connsiteY12" fmla="*/ 0 h 260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0407" h="2608288">
                  <a:moveTo>
                    <a:pt x="7000407" y="0"/>
                  </a:moveTo>
                  <a:lnTo>
                    <a:pt x="5246558" y="524655"/>
                  </a:lnTo>
                  <a:lnTo>
                    <a:pt x="3852472" y="1019331"/>
                  </a:lnTo>
                  <a:lnTo>
                    <a:pt x="2323476" y="1618937"/>
                  </a:lnTo>
                  <a:lnTo>
                    <a:pt x="1064302" y="2128603"/>
                  </a:lnTo>
                  <a:lnTo>
                    <a:pt x="0" y="2608288"/>
                  </a:lnTo>
                  <a:lnTo>
                    <a:pt x="959371" y="2143593"/>
                  </a:lnTo>
                  <a:lnTo>
                    <a:pt x="2608289" y="1409075"/>
                  </a:lnTo>
                  <a:lnTo>
                    <a:pt x="3687581" y="974360"/>
                  </a:lnTo>
                  <a:lnTo>
                    <a:pt x="4736892" y="584616"/>
                  </a:lnTo>
                  <a:lnTo>
                    <a:pt x="5456420" y="359764"/>
                  </a:lnTo>
                  <a:lnTo>
                    <a:pt x="6160958" y="194872"/>
                  </a:lnTo>
                  <a:lnTo>
                    <a:pt x="7000407" y="0"/>
                  </a:lnTo>
                  <a:close/>
                </a:path>
              </a:pathLst>
            </a:cu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5" name="Freeform 164"/>
            <p:cNvSpPr/>
            <p:nvPr/>
          </p:nvSpPr>
          <p:spPr>
            <a:xfrm>
              <a:off x="2802992" y="2991658"/>
              <a:ext cx="7300378" cy="1274164"/>
            </a:xfrm>
            <a:custGeom>
              <a:avLst/>
              <a:gdLst>
                <a:gd name="connsiteX0" fmla="*/ 75119 w 7300378"/>
                <a:gd name="connsiteY0" fmla="*/ 0 h 1274164"/>
                <a:gd name="connsiteX1" fmla="*/ 75119 w 7300378"/>
                <a:gd name="connsiteY1" fmla="*/ 0 h 1274164"/>
                <a:gd name="connsiteX2" fmla="*/ 210031 w 7300378"/>
                <a:gd name="connsiteY2" fmla="*/ 29980 h 1274164"/>
                <a:gd name="connsiteX3" fmla="*/ 255001 w 7300378"/>
                <a:gd name="connsiteY3" fmla="*/ 44970 h 1274164"/>
                <a:gd name="connsiteX4" fmla="*/ 284982 w 7300378"/>
                <a:gd name="connsiteY4" fmla="*/ 74950 h 1274164"/>
                <a:gd name="connsiteX5" fmla="*/ 284982 w 7300378"/>
                <a:gd name="connsiteY5" fmla="*/ 239842 h 1274164"/>
                <a:gd name="connsiteX6" fmla="*/ 374923 w 7300378"/>
                <a:gd name="connsiteY6" fmla="*/ 269823 h 1274164"/>
                <a:gd name="connsiteX7" fmla="*/ 419893 w 7300378"/>
                <a:gd name="connsiteY7" fmla="*/ 299803 h 1274164"/>
                <a:gd name="connsiteX8" fmla="*/ 584785 w 7300378"/>
                <a:gd name="connsiteY8" fmla="*/ 344773 h 1274164"/>
                <a:gd name="connsiteX9" fmla="*/ 854608 w 7300378"/>
                <a:gd name="connsiteY9" fmla="*/ 359764 h 1274164"/>
                <a:gd name="connsiteX10" fmla="*/ 929559 w 7300378"/>
                <a:gd name="connsiteY10" fmla="*/ 374754 h 1274164"/>
                <a:gd name="connsiteX11" fmla="*/ 1019500 w 7300378"/>
                <a:gd name="connsiteY11" fmla="*/ 404734 h 1274164"/>
                <a:gd name="connsiteX12" fmla="*/ 1079460 w 7300378"/>
                <a:gd name="connsiteY12" fmla="*/ 419724 h 1274164"/>
                <a:gd name="connsiteX13" fmla="*/ 1244352 w 7300378"/>
                <a:gd name="connsiteY13" fmla="*/ 464695 h 1274164"/>
                <a:gd name="connsiteX14" fmla="*/ 1783998 w 7300378"/>
                <a:gd name="connsiteY14" fmla="*/ 494675 h 1274164"/>
                <a:gd name="connsiteX15" fmla="*/ 1888929 w 7300378"/>
                <a:gd name="connsiteY15" fmla="*/ 524655 h 1274164"/>
                <a:gd name="connsiteX16" fmla="*/ 1978870 w 7300378"/>
                <a:gd name="connsiteY16" fmla="*/ 554636 h 1274164"/>
                <a:gd name="connsiteX17" fmla="*/ 2023841 w 7300378"/>
                <a:gd name="connsiteY17" fmla="*/ 569626 h 1274164"/>
                <a:gd name="connsiteX18" fmla="*/ 2128772 w 7300378"/>
                <a:gd name="connsiteY18" fmla="*/ 584616 h 1274164"/>
                <a:gd name="connsiteX19" fmla="*/ 2638438 w 7300378"/>
                <a:gd name="connsiteY19" fmla="*/ 599606 h 1274164"/>
                <a:gd name="connsiteX20" fmla="*/ 2908260 w 7300378"/>
                <a:gd name="connsiteY20" fmla="*/ 584616 h 1274164"/>
                <a:gd name="connsiteX21" fmla="*/ 2983211 w 7300378"/>
                <a:gd name="connsiteY21" fmla="*/ 569626 h 1274164"/>
                <a:gd name="connsiteX22" fmla="*/ 3133113 w 7300378"/>
                <a:gd name="connsiteY22" fmla="*/ 554636 h 1274164"/>
                <a:gd name="connsiteX23" fmla="*/ 3268024 w 7300378"/>
                <a:gd name="connsiteY23" fmla="*/ 509665 h 1274164"/>
                <a:gd name="connsiteX24" fmla="*/ 3312995 w 7300378"/>
                <a:gd name="connsiteY24" fmla="*/ 494675 h 1274164"/>
                <a:gd name="connsiteX25" fmla="*/ 4107474 w 7300378"/>
                <a:gd name="connsiteY25" fmla="*/ 524655 h 1274164"/>
                <a:gd name="connsiteX26" fmla="*/ 4722070 w 7300378"/>
                <a:gd name="connsiteY26" fmla="*/ 539646 h 1274164"/>
                <a:gd name="connsiteX27" fmla="*/ 5561519 w 7300378"/>
                <a:gd name="connsiteY27" fmla="*/ 539646 h 1274164"/>
                <a:gd name="connsiteX28" fmla="*/ 5771382 w 7300378"/>
                <a:gd name="connsiteY28" fmla="*/ 509665 h 1274164"/>
                <a:gd name="connsiteX29" fmla="*/ 5861323 w 7300378"/>
                <a:gd name="connsiteY29" fmla="*/ 479685 h 1274164"/>
                <a:gd name="connsiteX30" fmla="*/ 6400969 w 7300378"/>
                <a:gd name="connsiteY30" fmla="*/ 449705 h 1274164"/>
                <a:gd name="connsiteX31" fmla="*/ 6475919 w 7300378"/>
                <a:gd name="connsiteY31" fmla="*/ 434714 h 1274164"/>
                <a:gd name="connsiteX32" fmla="*/ 6565860 w 7300378"/>
                <a:gd name="connsiteY32" fmla="*/ 419724 h 1274164"/>
                <a:gd name="connsiteX33" fmla="*/ 6655801 w 7300378"/>
                <a:gd name="connsiteY33" fmla="*/ 389744 h 1274164"/>
                <a:gd name="connsiteX34" fmla="*/ 6700772 w 7300378"/>
                <a:gd name="connsiteY34" fmla="*/ 374754 h 1274164"/>
                <a:gd name="connsiteX35" fmla="*/ 6745742 w 7300378"/>
                <a:gd name="connsiteY35" fmla="*/ 359764 h 1274164"/>
                <a:gd name="connsiteX36" fmla="*/ 6790713 w 7300378"/>
                <a:gd name="connsiteY36" fmla="*/ 329783 h 1274164"/>
                <a:gd name="connsiteX37" fmla="*/ 6865664 w 7300378"/>
                <a:gd name="connsiteY37" fmla="*/ 314793 h 1274164"/>
                <a:gd name="connsiteX38" fmla="*/ 6970595 w 7300378"/>
                <a:gd name="connsiteY38" fmla="*/ 284813 h 1274164"/>
                <a:gd name="connsiteX39" fmla="*/ 7000575 w 7300378"/>
                <a:gd name="connsiteY39" fmla="*/ 239842 h 1274164"/>
                <a:gd name="connsiteX40" fmla="*/ 7030556 w 7300378"/>
                <a:gd name="connsiteY40" fmla="*/ 209862 h 1274164"/>
                <a:gd name="connsiteX41" fmla="*/ 7060536 w 7300378"/>
                <a:gd name="connsiteY41" fmla="*/ 119921 h 1274164"/>
                <a:gd name="connsiteX42" fmla="*/ 7075526 w 7300378"/>
                <a:gd name="connsiteY42" fmla="*/ 74950 h 1274164"/>
                <a:gd name="connsiteX43" fmla="*/ 7135487 w 7300378"/>
                <a:gd name="connsiteY43" fmla="*/ 0 h 1274164"/>
                <a:gd name="connsiteX44" fmla="*/ 7255408 w 7300378"/>
                <a:gd name="connsiteY44" fmla="*/ 44970 h 1274164"/>
                <a:gd name="connsiteX45" fmla="*/ 7300378 w 7300378"/>
                <a:gd name="connsiteY45" fmla="*/ 194872 h 1274164"/>
                <a:gd name="connsiteX46" fmla="*/ 7285388 w 7300378"/>
                <a:gd name="connsiteY46" fmla="*/ 239842 h 1274164"/>
                <a:gd name="connsiteX47" fmla="*/ 7255408 w 7300378"/>
                <a:gd name="connsiteY47" fmla="*/ 359764 h 1274164"/>
                <a:gd name="connsiteX48" fmla="*/ 7210438 w 7300378"/>
                <a:gd name="connsiteY48" fmla="*/ 494675 h 1274164"/>
                <a:gd name="connsiteX49" fmla="*/ 7195447 w 7300378"/>
                <a:gd name="connsiteY49" fmla="*/ 539646 h 1274164"/>
                <a:gd name="connsiteX50" fmla="*/ 7180457 w 7300378"/>
                <a:gd name="connsiteY50" fmla="*/ 584616 h 1274164"/>
                <a:gd name="connsiteX51" fmla="*/ 7090516 w 7300378"/>
                <a:gd name="connsiteY51" fmla="*/ 719528 h 1274164"/>
                <a:gd name="connsiteX52" fmla="*/ 7060536 w 7300378"/>
                <a:gd name="connsiteY52" fmla="*/ 764498 h 1274164"/>
                <a:gd name="connsiteX53" fmla="*/ 7045546 w 7300378"/>
                <a:gd name="connsiteY53" fmla="*/ 809468 h 1274164"/>
                <a:gd name="connsiteX54" fmla="*/ 7015565 w 7300378"/>
                <a:gd name="connsiteY54" fmla="*/ 839449 h 1274164"/>
                <a:gd name="connsiteX55" fmla="*/ 6970595 w 7300378"/>
                <a:gd name="connsiteY55" fmla="*/ 914400 h 1274164"/>
                <a:gd name="connsiteX56" fmla="*/ 6955605 w 7300378"/>
                <a:gd name="connsiteY56" fmla="*/ 959370 h 1274164"/>
                <a:gd name="connsiteX57" fmla="*/ 6895644 w 7300378"/>
                <a:gd name="connsiteY57" fmla="*/ 1019331 h 1274164"/>
                <a:gd name="connsiteX58" fmla="*/ 6865664 w 7300378"/>
                <a:gd name="connsiteY58" fmla="*/ 1064301 h 1274164"/>
                <a:gd name="connsiteX59" fmla="*/ 6775723 w 7300378"/>
                <a:gd name="connsiteY59" fmla="*/ 1124262 h 1274164"/>
                <a:gd name="connsiteX60" fmla="*/ 6745742 w 7300378"/>
                <a:gd name="connsiteY60" fmla="*/ 1154242 h 1274164"/>
                <a:gd name="connsiteX61" fmla="*/ 6610831 w 7300378"/>
                <a:gd name="connsiteY61" fmla="*/ 1169232 h 1274164"/>
                <a:gd name="connsiteX62" fmla="*/ 6550870 w 7300378"/>
                <a:gd name="connsiteY62" fmla="*/ 1244183 h 1274164"/>
                <a:gd name="connsiteX63" fmla="*/ 6520890 w 7300378"/>
                <a:gd name="connsiteY63" fmla="*/ 1274164 h 1274164"/>
                <a:gd name="connsiteX64" fmla="*/ 674726 w 7300378"/>
                <a:gd name="connsiteY64" fmla="*/ 1154242 h 1274164"/>
                <a:gd name="connsiteX65" fmla="*/ 644746 w 7300378"/>
                <a:gd name="connsiteY65" fmla="*/ 1094282 h 1274164"/>
                <a:gd name="connsiteX66" fmla="*/ 554805 w 7300378"/>
                <a:gd name="connsiteY66" fmla="*/ 989350 h 1274164"/>
                <a:gd name="connsiteX67" fmla="*/ 494844 w 7300378"/>
                <a:gd name="connsiteY67" fmla="*/ 899409 h 1274164"/>
                <a:gd name="connsiteX68" fmla="*/ 389913 w 7300378"/>
                <a:gd name="connsiteY68" fmla="*/ 809468 h 1274164"/>
                <a:gd name="connsiteX69" fmla="*/ 359933 w 7300378"/>
                <a:gd name="connsiteY69" fmla="*/ 764498 h 1274164"/>
                <a:gd name="connsiteX70" fmla="*/ 299972 w 7300378"/>
                <a:gd name="connsiteY70" fmla="*/ 704537 h 1274164"/>
                <a:gd name="connsiteX71" fmla="*/ 269992 w 7300378"/>
                <a:gd name="connsiteY71" fmla="*/ 614596 h 1274164"/>
                <a:gd name="connsiteX72" fmla="*/ 180051 w 7300378"/>
                <a:gd name="connsiteY72" fmla="*/ 494675 h 1274164"/>
                <a:gd name="connsiteX73" fmla="*/ 135080 w 7300378"/>
                <a:gd name="connsiteY73" fmla="*/ 359764 h 1274164"/>
                <a:gd name="connsiteX74" fmla="*/ 105100 w 7300378"/>
                <a:gd name="connsiteY74" fmla="*/ 269823 h 1274164"/>
                <a:gd name="connsiteX75" fmla="*/ 75119 w 7300378"/>
                <a:gd name="connsiteY75" fmla="*/ 239842 h 1274164"/>
                <a:gd name="connsiteX76" fmla="*/ 15159 w 7300378"/>
                <a:gd name="connsiteY76" fmla="*/ 104931 h 1274164"/>
                <a:gd name="connsiteX77" fmla="*/ 30149 w 7300378"/>
                <a:gd name="connsiteY77" fmla="*/ 14990 h 1274164"/>
                <a:gd name="connsiteX78" fmla="*/ 75119 w 7300378"/>
                <a:gd name="connsiteY78" fmla="*/ 0 h 127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7300378" h="1274164">
                  <a:moveTo>
                    <a:pt x="75119" y="0"/>
                  </a:moveTo>
                  <a:lnTo>
                    <a:pt x="75119" y="0"/>
                  </a:lnTo>
                  <a:cubicBezTo>
                    <a:pt x="120090" y="9993"/>
                    <a:pt x="165339" y="18807"/>
                    <a:pt x="210031" y="29980"/>
                  </a:cubicBezTo>
                  <a:cubicBezTo>
                    <a:pt x="225360" y="33812"/>
                    <a:pt x="241452" y="36841"/>
                    <a:pt x="255001" y="44970"/>
                  </a:cubicBezTo>
                  <a:cubicBezTo>
                    <a:pt x="267120" y="52241"/>
                    <a:pt x="274988" y="64957"/>
                    <a:pt x="284982" y="74950"/>
                  </a:cubicBezTo>
                  <a:cubicBezTo>
                    <a:pt x="280085" y="104333"/>
                    <a:pt x="252060" y="206919"/>
                    <a:pt x="284982" y="239842"/>
                  </a:cubicBezTo>
                  <a:cubicBezTo>
                    <a:pt x="307328" y="262188"/>
                    <a:pt x="348628" y="252293"/>
                    <a:pt x="374923" y="269823"/>
                  </a:cubicBezTo>
                  <a:cubicBezTo>
                    <a:pt x="389913" y="279816"/>
                    <a:pt x="403430" y="292486"/>
                    <a:pt x="419893" y="299803"/>
                  </a:cubicBezTo>
                  <a:cubicBezTo>
                    <a:pt x="456987" y="316289"/>
                    <a:pt x="540940" y="340960"/>
                    <a:pt x="584785" y="344773"/>
                  </a:cubicBezTo>
                  <a:cubicBezTo>
                    <a:pt x="674526" y="352577"/>
                    <a:pt x="764667" y="354767"/>
                    <a:pt x="854608" y="359764"/>
                  </a:cubicBezTo>
                  <a:cubicBezTo>
                    <a:pt x="879592" y="364761"/>
                    <a:pt x="904978" y="368050"/>
                    <a:pt x="929559" y="374754"/>
                  </a:cubicBezTo>
                  <a:cubicBezTo>
                    <a:pt x="960048" y="383069"/>
                    <a:pt x="988842" y="397069"/>
                    <a:pt x="1019500" y="404734"/>
                  </a:cubicBezTo>
                  <a:cubicBezTo>
                    <a:pt x="1039487" y="409731"/>
                    <a:pt x="1059651" y="414064"/>
                    <a:pt x="1079460" y="419724"/>
                  </a:cubicBezTo>
                  <a:cubicBezTo>
                    <a:pt x="1145184" y="438502"/>
                    <a:pt x="1156917" y="454980"/>
                    <a:pt x="1244352" y="464695"/>
                  </a:cubicBezTo>
                  <a:cubicBezTo>
                    <a:pt x="1513442" y="494593"/>
                    <a:pt x="1334048" y="478010"/>
                    <a:pt x="1783998" y="494675"/>
                  </a:cubicBezTo>
                  <a:cubicBezTo>
                    <a:pt x="1935171" y="545065"/>
                    <a:pt x="1700654" y="468172"/>
                    <a:pt x="1888929" y="524655"/>
                  </a:cubicBezTo>
                  <a:cubicBezTo>
                    <a:pt x="1919198" y="533736"/>
                    <a:pt x="1948890" y="544642"/>
                    <a:pt x="1978870" y="554636"/>
                  </a:cubicBezTo>
                  <a:cubicBezTo>
                    <a:pt x="1993860" y="559633"/>
                    <a:pt x="2008199" y="567391"/>
                    <a:pt x="2023841" y="569626"/>
                  </a:cubicBezTo>
                  <a:cubicBezTo>
                    <a:pt x="2058818" y="574623"/>
                    <a:pt x="2093482" y="582895"/>
                    <a:pt x="2128772" y="584616"/>
                  </a:cubicBezTo>
                  <a:cubicBezTo>
                    <a:pt x="2298532" y="592897"/>
                    <a:pt x="2468549" y="594609"/>
                    <a:pt x="2638438" y="599606"/>
                  </a:cubicBezTo>
                  <a:cubicBezTo>
                    <a:pt x="2728379" y="594609"/>
                    <a:pt x="2818519" y="592419"/>
                    <a:pt x="2908260" y="584616"/>
                  </a:cubicBezTo>
                  <a:cubicBezTo>
                    <a:pt x="2933643" y="582409"/>
                    <a:pt x="2957956" y="572993"/>
                    <a:pt x="2983211" y="569626"/>
                  </a:cubicBezTo>
                  <a:cubicBezTo>
                    <a:pt x="3032987" y="562989"/>
                    <a:pt x="3083146" y="559633"/>
                    <a:pt x="3133113" y="554636"/>
                  </a:cubicBezTo>
                  <a:lnTo>
                    <a:pt x="3268024" y="509665"/>
                  </a:lnTo>
                  <a:lnTo>
                    <a:pt x="3312995" y="494675"/>
                  </a:lnTo>
                  <a:lnTo>
                    <a:pt x="4107474" y="524655"/>
                  </a:lnTo>
                  <a:lnTo>
                    <a:pt x="4722070" y="539646"/>
                  </a:lnTo>
                  <a:cubicBezTo>
                    <a:pt x="5028519" y="616257"/>
                    <a:pt x="4832449" y="572786"/>
                    <a:pt x="5561519" y="539646"/>
                  </a:cubicBezTo>
                  <a:cubicBezTo>
                    <a:pt x="5632111" y="536437"/>
                    <a:pt x="5771382" y="509665"/>
                    <a:pt x="5771382" y="509665"/>
                  </a:cubicBezTo>
                  <a:lnTo>
                    <a:pt x="5861323" y="479685"/>
                  </a:lnTo>
                  <a:cubicBezTo>
                    <a:pt x="6062797" y="412528"/>
                    <a:pt x="5890482" y="465174"/>
                    <a:pt x="6400969" y="449705"/>
                  </a:cubicBezTo>
                  <a:lnTo>
                    <a:pt x="6475919" y="434714"/>
                  </a:lnTo>
                  <a:cubicBezTo>
                    <a:pt x="6505823" y="429277"/>
                    <a:pt x="6536374" y="427096"/>
                    <a:pt x="6565860" y="419724"/>
                  </a:cubicBezTo>
                  <a:cubicBezTo>
                    <a:pt x="6596518" y="412059"/>
                    <a:pt x="6625821" y="399737"/>
                    <a:pt x="6655801" y="389744"/>
                  </a:cubicBezTo>
                  <a:lnTo>
                    <a:pt x="6700772" y="374754"/>
                  </a:lnTo>
                  <a:lnTo>
                    <a:pt x="6745742" y="359764"/>
                  </a:lnTo>
                  <a:cubicBezTo>
                    <a:pt x="6760732" y="349770"/>
                    <a:pt x="6773844" y="336109"/>
                    <a:pt x="6790713" y="329783"/>
                  </a:cubicBezTo>
                  <a:cubicBezTo>
                    <a:pt x="6814569" y="320837"/>
                    <a:pt x="6840792" y="320320"/>
                    <a:pt x="6865664" y="314793"/>
                  </a:cubicBezTo>
                  <a:cubicBezTo>
                    <a:pt x="6922129" y="302245"/>
                    <a:pt x="6920517" y="301505"/>
                    <a:pt x="6970595" y="284813"/>
                  </a:cubicBezTo>
                  <a:cubicBezTo>
                    <a:pt x="6980588" y="269823"/>
                    <a:pt x="6989320" y="253910"/>
                    <a:pt x="7000575" y="239842"/>
                  </a:cubicBezTo>
                  <a:cubicBezTo>
                    <a:pt x="7009404" y="228806"/>
                    <a:pt x="7024236" y="222503"/>
                    <a:pt x="7030556" y="209862"/>
                  </a:cubicBezTo>
                  <a:cubicBezTo>
                    <a:pt x="7044689" y="181596"/>
                    <a:pt x="7050543" y="149901"/>
                    <a:pt x="7060536" y="119921"/>
                  </a:cubicBezTo>
                  <a:cubicBezTo>
                    <a:pt x="7065533" y="104931"/>
                    <a:pt x="7066761" y="88097"/>
                    <a:pt x="7075526" y="74950"/>
                  </a:cubicBezTo>
                  <a:cubicBezTo>
                    <a:pt x="7113346" y="18221"/>
                    <a:pt x="7092767" y="42719"/>
                    <a:pt x="7135487" y="0"/>
                  </a:cubicBezTo>
                  <a:cubicBezTo>
                    <a:pt x="7165718" y="6046"/>
                    <a:pt x="7233352" y="9680"/>
                    <a:pt x="7255408" y="44970"/>
                  </a:cubicBezTo>
                  <a:cubicBezTo>
                    <a:pt x="7270614" y="69300"/>
                    <a:pt x="7291602" y="159767"/>
                    <a:pt x="7300378" y="194872"/>
                  </a:cubicBezTo>
                  <a:cubicBezTo>
                    <a:pt x="7295381" y="209862"/>
                    <a:pt x="7289545" y="224598"/>
                    <a:pt x="7285388" y="239842"/>
                  </a:cubicBezTo>
                  <a:cubicBezTo>
                    <a:pt x="7274547" y="279594"/>
                    <a:pt x="7268438" y="320674"/>
                    <a:pt x="7255408" y="359764"/>
                  </a:cubicBezTo>
                  <a:lnTo>
                    <a:pt x="7210438" y="494675"/>
                  </a:lnTo>
                  <a:lnTo>
                    <a:pt x="7195447" y="539646"/>
                  </a:lnTo>
                  <a:cubicBezTo>
                    <a:pt x="7190450" y="554636"/>
                    <a:pt x="7189222" y="571469"/>
                    <a:pt x="7180457" y="584616"/>
                  </a:cubicBezTo>
                  <a:lnTo>
                    <a:pt x="7090516" y="719528"/>
                  </a:lnTo>
                  <a:cubicBezTo>
                    <a:pt x="7080523" y="734518"/>
                    <a:pt x="7066233" y="747407"/>
                    <a:pt x="7060536" y="764498"/>
                  </a:cubicBezTo>
                  <a:cubicBezTo>
                    <a:pt x="7055539" y="779488"/>
                    <a:pt x="7053676" y="795919"/>
                    <a:pt x="7045546" y="809468"/>
                  </a:cubicBezTo>
                  <a:cubicBezTo>
                    <a:pt x="7038274" y="821587"/>
                    <a:pt x="7025559" y="829455"/>
                    <a:pt x="7015565" y="839449"/>
                  </a:cubicBezTo>
                  <a:cubicBezTo>
                    <a:pt x="6973101" y="966841"/>
                    <a:pt x="7032324" y="811517"/>
                    <a:pt x="6970595" y="914400"/>
                  </a:cubicBezTo>
                  <a:cubicBezTo>
                    <a:pt x="6962466" y="927949"/>
                    <a:pt x="6964789" y="946512"/>
                    <a:pt x="6955605" y="959370"/>
                  </a:cubicBezTo>
                  <a:cubicBezTo>
                    <a:pt x="6939176" y="982371"/>
                    <a:pt x="6911323" y="995812"/>
                    <a:pt x="6895644" y="1019331"/>
                  </a:cubicBezTo>
                  <a:cubicBezTo>
                    <a:pt x="6885651" y="1034321"/>
                    <a:pt x="6879222" y="1052438"/>
                    <a:pt x="6865664" y="1064301"/>
                  </a:cubicBezTo>
                  <a:cubicBezTo>
                    <a:pt x="6838547" y="1088028"/>
                    <a:pt x="6801202" y="1098784"/>
                    <a:pt x="6775723" y="1124262"/>
                  </a:cubicBezTo>
                  <a:cubicBezTo>
                    <a:pt x="6765729" y="1134255"/>
                    <a:pt x="6759377" y="1150523"/>
                    <a:pt x="6745742" y="1154242"/>
                  </a:cubicBezTo>
                  <a:cubicBezTo>
                    <a:pt x="6702089" y="1166147"/>
                    <a:pt x="6655801" y="1164235"/>
                    <a:pt x="6610831" y="1169232"/>
                  </a:cubicBezTo>
                  <a:cubicBezTo>
                    <a:pt x="6538444" y="1241622"/>
                    <a:pt x="6626510" y="1149633"/>
                    <a:pt x="6550870" y="1244183"/>
                  </a:cubicBezTo>
                  <a:cubicBezTo>
                    <a:pt x="6542041" y="1255219"/>
                    <a:pt x="6520890" y="1274164"/>
                    <a:pt x="6520890" y="1274164"/>
                  </a:cubicBezTo>
                  <a:lnTo>
                    <a:pt x="674726" y="1154242"/>
                  </a:lnTo>
                  <a:lnTo>
                    <a:pt x="644746" y="1094282"/>
                  </a:lnTo>
                  <a:cubicBezTo>
                    <a:pt x="614766" y="1059305"/>
                    <a:pt x="582893" y="1025864"/>
                    <a:pt x="554805" y="989350"/>
                  </a:cubicBezTo>
                  <a:cubicBezTo>
                    <a:pt x="532836" y="960790"/>
                    <a:pt x="524824" y="919396"/>
                    <a:pt x="494844" y="899409"/>
                  </a:cubicBezTo>
                  <a:cubicBezTo>
                    <a:pt x="454157" y="872285"/>
                    <a:pt x="418993" y="853088"/>
                    <a:pt x="389913" y="809468"/>
                  </a:cubicBezTo>
                  <a:cubicBezTo>
                    <a:pt x="379920" y="794478"/>
                    <a:pt x="371657" y="778177"/>
                    <a:pt x="359933" y="764498"/>
                  </a:cubicBezTo>
                  <a:cubicBezTo>
                    <a:pt x="341538" y="743037"/>
                    <a:pt x="299972" y="704537"/>
                    <a:pt x="299972" y="704537"/>
                  </a:cubicBezTo>
                  <a:cubicBezTo>
                    <a:pt x="289979" y="674557"/>
                    <a:pt x="292338" y="636942"/>
                    <a:pt x="269992" y="614596"/>
                  </a:cubicBezTo>
                  <a:cubicBezTo>
                    <a:pt x="234477" y="579082"/>
                    <a:pt x="197003" y="545529"/>
                    <a:pt x="180051" y="494675"/>
                  </a:cubicBezTo>
                  <a:lnTo>
                    <a:pt x="135080" y="359764"/>
                  </a:lnTo>
                  <a:lnTo>
                    <a:pt x="105100" y="269823"/>
                  </a:lnTo>
                  <a:lnTo>
                    <a:pt x="75119" y="239842"/>
                  </a:lnTo>
                  <a:cubicBezTo>
                    <a:pt x="39442" y="132810"/>
                    <a:pt x="62669" y="176195"/>
                    <a:pt x="15159" y="104931"/>
                  </a:cubicBezTo>
                  <a:cubicBezTo>
                    <a:pt x="1268" y="63258"/>
                    <a:pt x="-16345" y="49860"/>
                    <a:pt x="30149" y="14990"/>
                  </a:cubicBezTo>
                  <a:cubicBezTo>
                    <a:pt x="38144" y="8994"/>
                    <a:pt x="67624" y="2498"/>
                    <a:pt x="75119" y="0"/>
                  </a:cubicBezTo>
                  <a:close/>
                </a:path>
              </a:pathLst>
            </a:cu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pic>
        <p:nvPicPr>
          <p:cNvPr id="166" name="Picture 42" descr="mage result for electricity pylon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88186" y="2725385"/>
            <a:ext cx="268619" cy="330744"/>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42" descr="mage result for electricity pylon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25371" y="2732486"/>
            <a:ext cx="268619" cy="330744"/>
          </a:xfrm>
          <a:prstGeom prst="rect">
            <a:avLst/>
          </a:prstGeom>
          <a:noFill/>
          <a:extLst>
            <a:ext uri="{909E8E84-426E-40DD-AFC4-6F175D3DCCD1}">
              <a14:hiddenFill xmlns:a14="http://schemas.microsoft.com/office/drawing/2010/main">
                <a:solidFill>
                  <a:srgbClr val="FFFFFF"/>
                </a:solidFill>
              </a14:hiddenFill>
            </a:ext>
          </a:extLst>
        </p:spPr>
      </p:pic>
      <p:sp>
        <p:nvSpPr>
          <p:cNvPr id="147" name="Title 1"/>
          <p:cNvSpPr txBox="1">
            <a:spLocks/>
          </p:cNvSpPr>
          <p:nvPr/>
        </p:nvSpPr>
        <p:spPr>
          <a:xfrm>
            <a:off x="115263" y="106424"/>
            <a:ext cx="4526127" cy="2051834"/>
          </a:xfrm>
          <a:prstGeom prst="rect">
            <a:avLst/>
          </a:prstGeom>
          <a:noFill/>
        </p:spPr>
        <p:txBody>
          <a:bodyPr/>
          <a:lstStyle/>
          <a:p>
            <a:pPr eaLnBrk="1" fontAlgn="auto" hangingPunct="1">
              <a:lnSpc>
                <a:spcPts val="4000"/>
              </a:lnSpc>
              <a:spcAft>
                <a:spcPts val="0"/>
              </a:spcAft>
              <a:defRPr/>
            </a:pPr>
            <a:r>
              <a:rPr lang="en-US" sz="3600" b="1" dirty="0">
                <a:solidFill>
                  <a:schemeClr val="accent1">
                    <a:lumMod val="75000"/>
                  </a:schemeClr>
                </a:solidFill>
                <a:ea typeface="+mj-ea"/>
                <a:cs typeface="Myriad Pro"/>
              </a:rPr>
              <a:t>Inland fisheries </a:t>
            </a:r>
            <a:r>
              <a:rPr lang="en-US" sz="3600" b="1" dirty="0">
                <a:solidFill>
                  <a:srgbClr val="FF0000"/>
                </a:solidFill>
                <a:ea typeface="+mj-ea"/>
                <a:cs typeface="Myriad Pro"/>
              </a:rPr>
              <a:t>lie within aquatic  ecosystems</a:t>
            </a:r>
            <a:r>
              <a:rPr lang="en-US" sz="3600" b="1" dirty="0">
                <a:solidFill>
                  <a:schemeClr val="accent1">
                    <a:lumMod val="75000"/>
                  </a:schemeClr>
                </a:solidFill>
                <a:ea typeface="+mj-ea"/>
                <a:cs typeface="Myriad Pro"/>
              </a:rPr>
              <a:t>… the bigger picture</a:t>
            </a:r>
          </a:p>
        </p:txBody>
      </p:sp>
      <p:sp>
        <p:nvSpPr>
          <p:cNvPr id="148" name="Title 1"/>
          <p:cNvSpPr txBox="1">
            <a:spLocks/>
          </p:cNvSpPr>
          <p:nvPr/>
        </p:nvSpPr>
        <p:spPr>
          <a:xfrm>
            <a:off x="5303503" y="5049286"/>
            <a:ext cx="4312346" cy="969556"/>
          </a:xfrm>
          <a:prstGeom prst="rect">
            <a:avLst/>
          </a:prstGeom>
          <a:noFill/>
        </p:spPr>
        <p:txBody>
          <a:bodyPr/>
          <a:lstStyle/>
          <a:p>
            <a:pPr>
              <a:lnSpc>
                <a:spcPts val="3000"/>
              </a:lnSpc>
              <a:defRPr/>
            </a:pPr>
            <a:r>
              <a:rPr lang="en-US" sz="2400" dirty="0">
                <a:solidFill>
                  <a:schemeClr val="accent1">
                    <a:lumMod val="75000"/>
                  </a:schemeClr>
                </a:solidFill>
                <a:cs typeface="Myriad Pro"/>
              </a:rPr>
              <a:t>Many natural and man-made issues impact inland fisheries</a:t>
            </a:r>
          </a:p>
          <a:p>
            <a:pPr>
              <a:lnSpc>
                <a:spcPts val="3000"/>
              </a:lnSpc>
              <a:defRPr/>
            </a:pPr>
            <a:r>
              <a:rPr lang="en-US" sz="2400" dirty="0">
                <a:solidFill>
                  <a:srgbClr val="FF0000"/>
                </a:solidFill>
                <a:ea typeface="+mj-ea"/>
                <a:cs typeface="Myriad Pro"/>
              </a:rPr>
              <a:t>Can you think of any others?</a:t>
            </a:r>
          </a:p>
        </p:txBody>
      </p:sp>
    </p:spTree>
    <p:extLst>
      <p:ext uri="{BB962C8B-B14F-4D97-AF65-F5344CB8AC3E}">
        <p14:creationId xmlns:p14="http://schemas.microsoft.com/office/powerpoint/2010/main" val="3650129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9FB744-6D96-42AD-8134-B53D5656793E}" type="slidenum">
              <a:rPr lang="en-GB" smtClean="0"/>
              <a:t>11</a:t>
            </a:fld>
            <a:endParaRPr lang="en-GB" dirty="0"/>
          </a:p>
        </p:txBody>
      </p:sp>
      <p:sp>
        <p:nvSpPr>
          <p:cNvPr id="5" name="Title 1"/>
          <p:cNvSpPr txBox="1">
            <a:spLocks noGrp="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solidFill>
                  <a:srgbClr val="2E75B6"/>
                </a:solidFill>
                <a:latin typeface="+mn-lt"/>
              </a:rPr>
              <a:t>What is an ecosystem?</a:t>
            </a:r>
          </a:p>
        </p:txBody>
      </p:sp>
      <p:sp>
        <p:nvSpPr>
          <p:cNvPr id="6" name="Title 1"/>
          <p:cNvSpPr>
            <a:spLocks noGrp="1"/>
          </p:cNvSpPr>
          <p:nvPr>
            <p:ph idx="1"/>
          </p:nvPr>
        </p:nvSpPr>
        <p:spPr bwMode="auto">
          <a:xfrm>
            <a:off x="628650" y="2515869"/>
            <a:ext cx="7886700" cy="38452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l" eaLnBrk="1" hangingPunct="1">
              <a:lnSpc>
                <a:spcPct val="100000"/>
              </a:lnSpc>
              <a:buNone/>
            </a:pPr>
            <a:r>
              <a:rPr lang="en-US" altLang="en-US" sz="3200" dirty="0">
                <a:solidFill>
                  <a:srgbClr val="000000"/>
                </a:solidFill>
                <a:ea typeface="Myriad Pro" pitchFamily="34" charset="0"/>
                <a:cs typeface="Myriad Pro" pitchFamily="34" charset="0"/>
              </a:rPr>
              <a:t>“An ecosystem can be defined as a relatively self-contained system that contains plants, animals (</a:t>
            </a:r>
            <a:r>
              <a:rPr lang="en-US" altLang="en-US" sz="3200" b="1" dirty="0">
                <a:solidFill>
                  <a:srgbClr val="000000"/>
                </a:solidFill>
                <a:ea typeface="Myriad Pro" pitchFamily="34" charset="0"/>
                <a:cs typeface="Myriad Pro" pitchFamily="34" charset="0"/>
              </a:rPr>
              <a:t>including humans</a:t>
            </a:r>
            <a:r>
              <a:rPr lang="en-US" altLang="en-US" sz="3200" dirty="0">
                <a:solidFill>
                  <a:srgbClr val="000000"/>
                </a:solidFill>
                <a:ea typeface="Myriad Pro" pitchFamily="34" charset="0"/>
                <a:cs typeface="Myriad Pro" pitchFamily="34" charset="0"/>
              </a:rPr>
              <a:t>), micro-organisms and non-living components of the environment as well as the </a:t>
            </a:r>
            <a:r>
              <a:rPr lang="en-US" altLang="en-US" sz="3200" b="1" dirty="0">
                <a:solidFill>
                  <a:srgbClr val="000000"/>
                </a:solidFill>
                <a:ea typeface="Myriad Pro" pitchFamily="34" charset="0"/>
                <a:cs typeface="Myriad Pro" pitchFamily="34" charset="0"/>
              </a:rPr>
              <a:t>interactions</a:t>
            </a:r>
            <a:r>
              <a:rPr lang="en-US" altLang="en-US" sz="3200" dirty="0">
                <a:solidFill>
                  <a:srgbClr val="000000"/>
                </a:solidFill>
                <a:ea typeface="Myriad Pro" pitchFamily="34" charset="0"/>
                <a:cs typeface="Myriad Pro" pitchFamily="34" charset="0"/>
              </a:rPr>
              <a:t> between them.” 											SPC (2010)</a:t>
            </a:r>
            <a:r>
              <a:rPr lang="en-US" altLang="en-US" sz="3200" dirty="0">
                <a:solidFill>
                  <a:srgbClr val="0000BA"/>
                </a:solidFill>
              </a:rPr>
              <a:t/>
            </a:r>
            <a:br>
              <a:rPr lang="en-US" altLang="en-US" sz="3200" dirty="0">
                <a:solidFill>
                  <a:srgbClr val="0000BA"/>
                </a:solidFill>
              </a:rPr>
            </a:br>
            <a:endParaRPr lang="en-US" altLang="en-US" sz="3200" dirty="0">
              <a:solidFill>
                <a:srgbClr val="0000BA"/>
              </a:solidFill>
              <a:ea typeface="Myriad Pro" pitchFamily="34" charset="0"/>
              <a:cs typeface="Myriad Pro" pitchFamily="34" charset="0"/>
            </a:endParaRPr>
          </a:p>
        </p:txBody>
      </p:sp>
    </p:spTree>
    <p:extLst>
      <p:ext uri="{BB962C8B-B14F-4D97-AF65-F5344CB8AC3E}">
        <p14:creationId xmlns:p14="http://schemas.microsoft.com/office/powerpoint/2010/main" val="3848463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0013"/>
            <a:ext cx="9144000" cy="65360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0" name="Picture 6" descr="mage result for phytoplankton outl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618" y="5082948"/>
            <a:ext cx="956296" cy="88525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C9FB744-6D96-42AD-8134-B53D5656793E}" type="slidenum">
              <a:rPr lang="en-GB" smtClean="0"/>
              <a:t>12</a:t>
            </a:fld>
            <a:endParaRPr lang="en-GB" dirty="0"/>
          </a:p>
        </p:txBody>
      </p:sp>
      <p:sp>
        <p:nvSpPr>
          <p:cNvPr id="16" name="Trapezoid 15"/>
          <p:cNvSpPr/>
          <p:nvPr/>
        </p:nvSpPr>
        <p:spPr>
          <a:xfrm>
            <a:off x="657222" y="4993482"/>
            <a:ext cx="7872413" cy="1100138"/>
          </a:xfrm>
          <a:prstGeom prst="trapezoid">
            <a:avLst>
              <a:gd name="adj" fmla="val 7427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50000"/>
                  </a:schemeClr>
                </a:solidFill>
              </a:rPr>
              <a:t>Primary Producers</a:t>
            </a:r>
          </a:p>
          <a:p>
            <a:pPr algn="ctr"/>
            <a:r>
              <a:rPr lang="en-US" sz="2400" dirty="0">
                <a:solidFill>
                  <a:schemeClr val="accent1">
                    <a:lumMod val="50000"/>
                  </a:schemeClr>
                </a:solidFill>
              </a:rPr>
              <a:t> (phytoplankton, plants)</a:t>
            </a:r>
          </a:p>
        </p:txBody>
      </p:sp>
      <p:sp>
        <p:nvSpPr>
          <p:cNvPr id="17" name="Trapezoid 16"/>
          <p:cNvSpPr/>
          <p:nvPr/>
        </p:nvSpPr>
        <p:spPr>
          <a:xfrm>
            <a:off x="1528763" y="3797015"/>
            <a:ext cx="6143625" cy="1100138"/>
          </a:xfrm>
          <a:prstGeom prst="trapezoid">
            <a:avLst>
              <a:gd name="adj" fmla="val 74275"/>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Herbivorous</a:t>
            </a:r>
          </a:p>
          <a:p>
            <a:pPr algn="ctr"/>
            <a:r>
              <a:rPr lang="en-US" sz="2400" dirty="0"/>
              <a:t> consumers</a:t>
            </a:r>
          </a:p>
        </p:txBody>
      </p:sp>
      <p:sp>
        <p:nvSpPr>
          <p:cNvPr id="18" name="Trapezoid 17"/>
          <p:cNvSpPr/>
          <p:nvPr/>
        </p:nvSpPr>
        <p:spPr>
          <a:xfrm>
            <a:off x="2342349" y="2566674"/>
            <a:ext cx="4459301" cy="1100138"/>
          </a:xfrm>
          <a:prstGeom prst="trapezoid">
            <a:avLst>
              <a:gd name="adj" fmla="val 7427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50000"/>
                  </a:schemeClr>
                </a:solidFill>
              </a:rPr>
              <a:t>Omnivorous </a:t>
            </a:r>
          </a:p>
          <a:p>
            <a:pPr algn="ctr"/>
            <a:r>
              <a:rPr lang="en-US" sz="2400" dirty="0">
                <a:solidFill>
                  <a:schemeClr val="accent1">
                    <a:lumMod val="50000"/>
                  </a:schemeClr>
                </a:solidFill>
              </a:rPr>
              <a:t>consumers</a:t>
            </a:r>
          </a:p>
        </p:txBody>
      </p:sp>
      <p:sp>
        <p:nvSpPr>
          <p:cNvPr id="19" name="Trapezoid 18"/>
          <p:cNvSpPr/>
          <p:nvPr/>
        </p:nvSpPr>
        <p:spPr>
          <a:xfrm>
            <a:off x="3215640" y="1654441"/>
            <a:ext cx="2749394" cy="792293"/>
          </a:xfrm>
          <a:prstGeom prst="trapezoid">
            <a:avLst>
              <a:gd name="adj" fmla="val 74275"/>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a:t>
            </a:r>
            <a:r>
              <a:rPr lang="en-US" sz="2000" baseline="30000" dirty="0"/>
              <a:t>st</a:t>
            </a:r>
            <a:r>
              <a:rPr lang="en-US" sz="2000" dirty="0"/>
              <a:t> Level carnivores</a:t>
            </a:r>
          </a:p>
        </p:txBody>
      </p:sp>
      <p:sp>
        <p:nvSpPr>
          <p:cNvPr id="20" name="Triangle 19"/>
          <p:cNvSpPr/>
          <p:nvPr/>
        </p:nvSpPr>
        <p:spPr>
          <a:xfrm>
            <a:off x="3752850" y="552450"/>
            <a:ext cx="1649985" cy="1005662"/>
          </a:xfrm>
          <a:prstGeom prst="triangle">
            <a:avLst>
              <a:gd name="adj" fmla="val 4901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dirty="0">
                <a:solidFill>
                  <a:schemeClr val="tx1"/>
                </a:solidFill>
              </a:rPr>
              <a:t>Top </a:t>
            </a:r>
            <a:r>
              <a:rPr lang="en-US" sz="1600" dirty="0">
                <a:solidFill>
                  <a:schemeClr val="tx1"/>
                </a:solidFill>
              </a:rPr>
              <a:t>predators</a:t>
            </a:r>
          </a:p>
        </p:txBody>
      </p:sp>
      <p:sp>
        <p:nvSpPr>
          <p:cNvPr id="21" name="16-Point Star 20"/>
          <p:cNvSpPr/>
          <p:nvPr/>
        </p:nvSpPr>
        <p:spPr>
          <a:xfrm>
            <a:off x="6908093" y="5197626"/>
            <a:ext cx="1824189" cy="1706880"/>
          </a:xfrm>
          <a:prstGeom prst="star16">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Sunlight energy</a:t>
            </a:r>
          </a:p>
        </p:txBody>
      </p:sp>
      <p:grpSp>
        <p:nvGrpSpPr>
          <p:cNvPr id="47" name="Group 46"/>
          <p:cNvGrpSpPr/>
          <p:nvPr/>
        </p:nvGrpSpPr>
        <p:grpSpPr>
          <a:xfrm rot="8309882">
            <a:off x="6219760" y="5183315"/>
            <a:ext cx="1097032" cy="1186759"/>
            <a:chOff x="727157" y="4817429"/>
            <a:chExt cx="1097032" cy="1186759"/>
          </a:xfrm>
        </p:grpSpPr>
        <p:cxnSp>
          <p:nvCxnSpPr>
            <p:cNvPr id="24" name="Straight Arrow Connector 23"/>
            <p:cNvCxnSpPr/>
            <p:nvPr/>
          </p:nvCxnSpPr>
          <p:spPr>
            <a:xfrm>
              <a:off x="1158240" y="4817429"/>
              <a:ext cx="665949" cy="700626"/>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004768" y="4896947"/>
              <a:ext cx="801764" cy="1028923"/>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918070" y="4944127"/>
              <a:ext cx="419514" cy="1056022"/>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727157" y="5122229"/>
              <a:ext cx="228600" cy="881959"/>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sp>
        <p:nvSpPr>
          <p:cNvPr id="35" name="Explosion 2 34"/>
          <p:cNvSpPr/>
          <p:nvPr/>
        </p:nvSpPr>
        <p:spPr>
          <a:xfrm>
            <a:off x="6005501" y="743108"/>
            <a:ext cx="3459480" cy="2460359"/>
          </a:xfrm>
          <a:prstGeom prst="irregularSeal2">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Decomposers</a:t>
            </a:r>
          </a:p>
          <a:p>
            <a:pPr algn="ctr"/>
            <a:r>
              <a:rPr lang="en-US" dirty="0"/>
              <a:t>Bacteria</a:t>
            </a:r>
          </a:p>
          <a:p>
            <a:pPr algn="ctr"/>
            <a:r>
              <a:rPr lang="en-US" dirty="0"/>
              <a:t>Fungi</a:t>
            </a:r>
          </a:p>
        </p:txBody>
      </p:sp>
      <p:sp>
        <p:nvSpPr>
          <p:cNvPr id="36" name="Arc 35"/>
          <p:cNvSpPr/>
          <p:nvPr/>
        </p:nvSpPr>
        <p:spPr>
          <a:xfrm rot="240934">
            <a:off x="6681126" y="2760791"/>
            <a:ext cx="2044648" cy="2381975"/>
          </a:xfrm>
          <a:prstGeom prst="arc">
            <a:avLst>
              <a:gd name="adj1" fmla="val 17256095"/>
              <a:gd name="adj2" fmla="val 5086334"/>
            </a:avLst>
          </a:prstGeom>
          <a:ln w="76200">
            <a:solidFill>
              <a:schemeClr val="accent4">
                <a:lumMod val="5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7" name="Arc 36"/>
          <p:cNvSpPr/>
          <p:nvPr/>
        </p:nvSpPr>
        <p:spPr>
          <a:xfrm rot="417386">
            <a:off x="6469744" y="2608725"/>
            <a:ext cx="1322325" cy="1646329"/>
          </a:xfrm>
          <a:prstGeom prst="arc">
            <a:avLst>
              <a:gd name="adj1" fmla="val 18378754"/>
              <a:gd name="adj2" fmla="val 5086334"/>
            </a:avLst>
          </a:prstGeom>
          <a:ln w="76200">
            <a:solidFill>
              <a:schemeClr val="accent4">
                <a:lumMod val="5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8" name="Arc 37"/>
          <p:cNvSpPr/>
          <p:nvPr/>
        </p:nvSpPr>
        <p:spPr>
          <a:xfrm rot="3684150">
            <a:off x="6063081" y="2307705"/>
            <a:ext cx="1384817" cy="1345818"/>
          </a:xfrm>
          <a:prstGeom prst="arc">
            <a:avLst>
              <a:gd name="adj1" fmla="val 18110015"/>
              <a:gd name="adj2" fmla="val 5086334"/>
            </a:avLst>
          </a:prstGeom>
          <a:ln w="76200">
            <a:solidFill>
              <a:schemeClr val="accent4">
                <a:lumMod val="5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9" name="Arc 38"/>
          <p:cNvSpPr/>
          <p:nvPr/>
        </p:nvSpPr>
        <p:spPr>
          <a:xfrm rot="7666225" flipH="1">
            <a:off x="4552615" y="413668"/>
            <a:ext cx="2600259" cy="2870570"/>
          </a:xfrm>
          <a:prstGeom prst="arc">
            <a:avLst>
              <a:gd name="adj1" fmla="val 20110641"/>
              <a:gd name="adj2" fmla="val 5086334"/>
            </a:avLst>
          </a:prstGeom>
          <a:ln w="76200">
            <a:solidFill>
              <a:schemeClr val="accent4">
                <a:lumMod val="5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0" name="Arc 39"/>
          <p:cNvSpPr/>
          <p:nvPr/>
        </p:nvSpPr>
        <p:spPr>
          <a:xfrm rot="4590854" flipH="1">
            <a:off x="5344454" y="1335092"/>
            <a:ext cx="1293885" cy="1397776"/>
          </a:xfrm>
          <a:prstGeom prst="arc">
            <a:avLst>
              <a:gd name="adj1" fmla="val 16241199"/>
              <a:gd name="adj2" fmla="val 5086334"/>
            </a:avLst>
          </a:prstGeom>
          <a:ln w="76200">
            <a:solidFill>
              <a:schemeClr val="accent4">
                <a:lumMod val="5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1" name="Picture 40" descr="https://lovethewild.com/wp-content/uploads/2018/02/fish-outline.png"/>
          <p:cNvPicPr>
            <a:picLocks noChangeAspect="1" noChangeArrowheads="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450752" y="126975"/>
            <a:ext cx="1844630" cy="90503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flipH="1">
            <a:off x="1952272" y="1303232"/>
            <a:ext cx="1494651" cy="746093"/>
          </a:xfrm>
          <a:prstGeom prst="rect">
            <a:avLst/>
          </a:prstGeom>
        </p:spPr>
      </p:pic>
      <p:pic>
        <p:nvPicPr>
          <p:cNvPr id="45" name="Picture 44" descr="alt=&quot;Catfish - Fishing Car Stickers - Fish Vinyl Window Decals&quot;"/>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5873" y="995708"/>
            <a:ext cx="1197979" cy="989531"/>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4" descr="http://clipart-library.com/data_images/224086.jpg"/>
          <p:cNvPicPr>
            <a:picLocks noChangeAspect="1" noChangeArrowheads="1"/>
          </p:cNvPicPr>
          <p:nvPr/>
        </p:nvPicPr>
        <p:blipFill rotWithShape="1">
          <a:blip r:embed="rId7">
            <a:extLst>
              <a:ext uri="{28A0092B-C50C-407E-A947-70E740481C1C}">
                <a14:useLocalDpi xmlns:a14="http://schemas.microsoft.com/office/drawing/2010/main" val="0"/>
              </a:ext>
            </a:extLst>
          </a:blip>
          <a:srcRect t="27720" b="24725"/>
          <a:stretch/>
        </p:blipFill>
        <p:spPr bwMode="auto">
          <a:xfrm>
            <a:off x="1349402" y="2489436"/>
            <a:ext cx="1382466" cy="6574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ge result for freshwater prawn outline"/>
          <p:cNvPicPr>
            <a:picLocks noChangeAspect="1" noChangeArrowheads="1"/>
          </p:cNvPicPr>
          <p:nvPr/>
        </p:nvPicPr>
        <p:blipFill>
          <a:blip r:embed="rId8">
            <a:extLst>
              <a:ext uri="{BEBA8EAE-BF5A-486C-A8C5-ECC9F3942E4B}">
                <a14:imgProps xmlns:a14="http://schemas.microsoft.com/office/drawing/2010/main">
                  <a14:imgLayer r:embed="rId9">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120087" y="2297579"/>
            <a:ext cx="1176236" cy="88323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age result for dagaa outlin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119618" y="4091932"/>
            <a:ext cx="1323575" cy="52314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 descr="alt=&quot;NY Freshwater Fish ID&quot; title=&quot;NY Freshwater Fish ID&quot; "/>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743697" y="3424606"/>
            <a:ext cx="1211410" cy="790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957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9FB744-6D96-42AD-8134-B53D5656793E}" type="slidenum">
              <a:rPr lang="en-GB" smtClean="0"/>
              <a:t>13</a:t>
            </a:fld>
            <a:endParaRPr lang="en-GB" dirty="0"/>
          </a:p>
        </p:txBody>
      </p:sp>
      <p:pic>
        <p:nvPicPr>
          <p:cNvPr id="3" name="Picture 2"/>
          <p:cNvPicPr>
            <a:picLocks noChangeAspect="1"/>
          </p:cNvPicPr>
          <p:nvPr/>
        </p:nvPicPr>
        <p:blipFill>
          <a:blip r:embed="rId3"/>
          <a:stretch>
            <a:fillRect/>
          </a:stretch>
        </p:blipFill>
        <p:spPr>
          <a:xfrm>
            <a:off x="0" y="1368317"/>
            <a:ext cx="9144000" cy="5067759"/>
          </a:xfrm>
          <a:prstGeom prst="rect">
            <a:avLst/>
          </a:prstGeom>
        </p:spPr>
      </p:pic>
      <p:sp>
        <p:nvSpPr>
          <p:cNvPr id="4" name="Rectangle 3"/>
          <p:cNvSpPr/>
          <p:nvPr/>
        </p:nvSpPr>
        <p:spPr>
          <a:xfrm>
            <a:off x="0" y="-35625"/>
            <a:ext cx="9144000" cy="162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7507" y="221445"/>
            <a:ext cx="4743450" cy="646331"/>
          </a:xfrm>
          <a:prstGeom prst="rect">
            <a:avLst/>
          </a:prstGeom>
          <a:noFill/>
        </p:spPr>
        <p:txBody>
          <a:bodyPr>
            <a:spAutoFit/>
          </a:bodyPr>
          <a:lstStyle/>
          <a:p>
            <a:pPr eaLnBrk="1" fontAlgn="auto" hangingPunct="1">
              <a:spcBef>
                <a:spcPts val="0"/>
              </a:spcBef>
              <a:spcAft>
                <a:spcPts val="0"/>
              </a:spcAft>
              <a:defRPr/>
            </a:pPr>
            <a:r>
              <a:rPr lang="en-AU" sz="3600" b="1" dirty="0">
                <a:solidFill>
                  <a:srgbClr val="2E75B6"/>
                </a:solidFill>
                <a:ea typeface="+mj-ea"/>
                <a:cs typeface="+mj-cs"/>
              </a:rPr>
              <a:t>Ecosystem Linkages</a:t>
            </a:r>
          </a:p>
        </p:txBody>
      </p:sp>
    </p:spTree>
    <p:extLst>
      <p:ext uri="{BB962C8B-B14F-4D97-AF65-F5344CB8AC3E}">
        <p14:creationId xmlns:p14="http://schemas.microsoft.com/office/powerpoint/2010/main" val="2103651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450" y="1574800"/>
            <a:ext cx="7835900" cy="667224"/>
          </a:xfrm>
        </p:spPr>
        <p:txBody>
          <a:bodyPr>
            <a:noAutofit/>
          </a:bodyPr>
          <a:lstStyle/>
          <a:p>
            <a:r>
              <a:rPr lang="en-US" altLang="en-US" dirty="0">
                <a:solidFill>
                  <a:srgbClr val="2E75B6"/>
                </a:solidFill>
              </a:rPr>
              <a:t/>
            </a:r>
            <a:br>
              <a:rPr lang="en-US" altLang="en-US" dirty="0">
                <a:solidFill>
                  <a:srgbClr val="2E75B6"/>
                </a:solidFill>
              </a:rPr>
            </a:br>
            <a:r>
              <a:rPr lang="en-US" altLang="en-US" dirty="0">
                <a:solidFill>
                  <a:srgbClr val="2E75B6"/>
                </a:solidFill>
              </a:rPr>
              <a:t>Ecosystem services &amp; benefits</a:t>
            </a:r>
            <a:br>
              <a:rPr lang="en-US" altLang="en-US" dirty="0">
                <a:solidFill>
                  <a:srgbClr val="2E75B6"/>
                </a:solidFill>
              </a:rPr>
            </a:br>
            <a:endParaRPr lang="en-GB" dirty="0">
              <a:solidFill>
                <a:srgbClr val="2E75B6"/>
              </a:solidFill>
            </a:endParaRPr>
          </a:p>
        </p:txBody>
      </p:sp>
      <p:sp>
        <p:nvSpPr>
          <p:cNvPr id="3" name="Content Placeholder 2"/>
          <p:cNvSpPr>
            <a:spLocks noGrp="1"/>
          </p:cNvSpPr>
          <p:nvPr>
            <p:ph idx="1"/>
          </p:nvPr>
        </p:nvSpPr>
        <p:spPr/>
        <p:txBody>
          <a:bodyPr>
            <a:normAutofit/>
          </a:bodyPr>
          <a:lstStyle/>
          <a:p>
            <a:r>
              <a:rPr lang="en-US" altLang="en-US" b="1" dirty="0"/>
              <a:t>Supporting</a:t>
            </a:r>
            <a:r>
              <a:rPr lang="en-US" altLang="en-US" dirty="0"/>
              <a:t> – e.g. food webs of plants and animals</a:t>
            </a:r>
          </a:p>
          <a:p>
            <a:r>
              <a:rPr lang="en-US" altLang="en-US" b="1" dirty="0"/>
              <a:t>Provisioning</a:t>
            </a:r>
            <a:r>
              <a:rPr lang="en-US" altLang="en-US" dirty="0"/>
              <a:t> –e.g. supply of fish for animal and human food</a:t>
            </a:r>
          </a:p>
          <a:p>
            <a:r>
              <a:rPr lang="en-US" altLang="en-US" b="1" dirty="0"/>
              <a:t>Regulating</a:t>
            </a:r>
            <a:r>
              <a:rPr lang="en-US" altLang="en-US" dirty="0"/>
              <a:t> – e.g. coastal protection and resilience against variability and change, as well as natural disasters</a:t>
            </a:r>
          </a:p>
          <a:p>
            <a:r>
              <a:rPr lang="en-US" altLang="en-US" b="1" dirty="0"/>
              <a:t>Cultural</a:t>
            </a:r>
            <a:r>
              <a:rPr lang="en-US" altLang="en-US" dirty="0"/>
              <a:t> – e.g. recreation, cultural and traditional heritage values</a:t>
            </a:r>
          </a:p>
          <a:p>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t>14</a:t>
            </a:fld>
            <a:endParaRPr lang="en-GB" dirty="0"/>
          </a:p>
        </p:txBody>
      </p:sp>
    </p:spTree>
    <p:extLst>
      <p:ext uri="{BB962C8B-B14F-4D97-AF65-F5344CB8AC3E}">
        <p14:creationId xmlns:p14="http://schemas.microsoft.com/office/powerpoint/2010/main" val="4031116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613" y="1578246"/>
            <a:ext cx="8186737" cy="753473"/>
          </a:xfrm>
        </p:spPr>
        <p:txBody>
          <a:bodyPr>
            <a:noAutofit/>
          </a:bodyPr>
          <a:lstStyle/>
          <a:p>
            <a:r>
              <a:rPr lang="en-US" altLang="en-US" dirty="0">
                <a:solidFill>
                  <a:srgbClr val="2E75B6"/>
                </a:solidFill>
              </a:rPr>
              <a:t/>
            </a:r>
            <a:br>
              <a:rPr lang="en-US" altLang="en-US" dirty="0">
                <a:solidFill>
                  <a:srgbClr val="2E75B6"/>
                </a:solidFill>
              </a:rPr>
            </a:br>
            <a:r>
              <a:rPr lang="en-US" altLang="en-US" dirty="0">
                <a:solidFill>
                  <a:srgbClr val="2E75B6"/>
                </a:solidFill>
              </a:rPr>
              <a:t>Ecosystem approach (EA)</a:t>
            </a:r>
            <a:br>
              <a:rPr lang="en-US" altLang="en-US" dirty="0">
                <a:solidFill>
                  <a:srgbClr val="2E75B6"/>
                </a:solidFill>
              </a:rPr>
            </a:br>
            <a:endParaRPr lang="en-GB" dirty="0">
              <a:solidFill>
                <a:srgbClr val="2E75B6"/>
              </a:solidFill>
            </a:endParaRPr>
          </a:p>
        </p:txBody>
      </p:sp>
      <p:sp>
        <p:nvSpPr>
          <p:cNvPr id="3" name="Content Placeholder 2"/>
          <p:cNvSpPr>
            <a:spLocks noGrp="1"/>
          </p:cNvSpPr>
          <p:nvPr>
            <p:ph idx="1"/>
          </p:nvPr>
        </p:nvSpPr>
        <p:spPr>
          <a:xfrm>
            <a:off x="328614" y="2331719"/>
            <a:ext cx="5815012" cy="3845243"/>
          </a:xfrm>
        </p:spPr>
        <p:txBody>
          <a:bodyPr>
            <a:normAutofit fontScale="92500" lnSpcReduction="20000"/>
          </a:bodyPr>
          <a:lstStyle/>
          <a:p>
            <a:pPr marL="0" indent="0">
              <a:buNone/>
            </a:pPr>
            <a:r>
              <a:rPr lang="en-US" dirty="0">
                <a:cs typeface="Myriad Pro"/>
              </a:rPr>
              <a:t>A strategy for the integrated management of land, water and living resources that promotes </a:t>
            </a:r>
            <a:r>
              <a:rPr lang="en-US" u="sng" dirty="0">
                <a:cs typeface="Myriad Pro"/>
              </a:rPr>
              <a:t>conservation</a:t>
            </a:r>
            <a:r>
              <a:rPr lang="en-US" dirty="0">
                <a:cs typeface="Myriad Pro"/>
              </a:rPr>
              <a:t> and </a:t>
            </a:r>
            <a:r>
              <a:rPr lang="en-US" u="sng" dirty="0">
                <a:cs typeface="Myriad Pro"/>
              </a:rPr>
              <a:t>sustainable use </a:t>
            </a:r>
            <a:r>
              <a:rPr lang="en-US" dirty="0">
                <a:cs typeface="Myriad Pro"/>
              </a:rPr>
              <a:t>in an </a:t>
            </a:r>
            <a:r>
              <a:rPr lang="en-US" u="sng" dirty="0">
                <a:cs typeface="Myriad Pro"/>
              </a:rPr>
              <a:t>equitable way </a:t>
            </a:r>
            <a:r>
              <a:rPr lang="en-US" dirty="0">
                <a:cs typeface="Myriad Pro"/>
              </a:rPr>
              <a:t>(CBD 2000)</a:t>
            </a:r>
          </a:p>
          <a:p>
            <a:endParaRPr lang="en-US" altLang="en-US" dirty="0"/>
          </a:p>
          <a:p>
            <a:pPr marL="0" indent="0">
              <a:buNone/>
            </a:pPr>
            <a:r>
              <a:rPr lang="en-US" altLang="en-US" sz="2600" dirty="0"/>
              <a:t>The balance of </a:t>
            </a:r>
            <a:r>
              <a:rPr lang="en-US" altLang="en-US" sz="2600" u="sng" dirty="0"/>
              <a:t>conservation</a:t>
            </a:r>
            <a:r>
              <a:rPr lang="en-US" altLang="en-US" sz="2600" dirty="0"/>
              <a:t> with </a:t>
            </a:r>
            <a:r>
              <a:rPr lang="en-US" altLang="en-US" sz="2600" u="sng" dirty="0"/>
              <a:t>sustainable use </a:t>
            </a:r>
            <a:r>
              <a:rPr lang="en-US" altLang="en-US" sz="2600" dirty="0"/>
              <a:t>in an </a:t>
            </a:r>
            <a:r>
              <a:rPr lang="en-US" altLang="en-US" sz="2600" u="sng" dirty="0"/>
              <a:t>equitable way </a:t>
            </a:r>
            <a:r>
              <a:rPr lang="en-US" altLang="en-US" sz="2600" dirty="0"/>
              <a:t>underpins the concept of sustainable development </a:t>
            </a:r>
          </a:p>
          <a:p>
            <a:endParaRPr lang="en-US" altLang="en-US" sz="2600" i="1" dirty="0"/>
          </a:p>
          <a:p>
            <a:pPr marL="0" indent="0">
              <a:buNone/>
            </a:pPr>
            <a:r>
              <a:rPr lang="en-US" altLang="en-US" sz="2600" i="1" dirty="0"/>
              <a:t>Note: EA is often called ecosystem-based management (EBM) </a:t>
            </a:r>
          </a:p>
          <a:p>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t>15</a:t>
            </a:fld>
            <a:endParaRPr lang="en-GB" dirty="0"/>
          </a:p>
        </p:txBody>
      </p:sp>
      <p:pic>
        <p:nvPicPr>
          <p:cNvPr id="5" name="Picture 4"/>
          <p:cNvPicPr>
            <a:picLocks noChangeAspect="1"/>
          </p:cNvPicPr>
          <p:nvPr/>
        </p:nvPicPr>
        <p:blipFill>
          <a:blip r:embed="rId3"/>
          <a:stretch>
            <a:fillRect/>
          </a:stretch>
        </p:blipFill>
        <p:spPr>
          <a:xfrm>
            <a:off x="6143626" y="2473582"/>
            <a:ext cx="2911220" cy="3123088"/>
          </a:xfrm>
          <a:prstGeom prst="rect">
            <a:avLst/>
          </a:prstGeom>
        </p:spPr>
      </p:pic>
    </p:spTree>
    <p:extLst>
      <p:ext uri="{BB962C8B-B14F-4D97-AF65-F5344CB8AC3E}">
        <p14:creationId xmlns:p14="http://schemas.microsoft.com/office/powerpoint/2010/main" val="2163512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9FB744-6D96-42AD-8134-B53D5656793E}" type="slidenum">
              <a:rPr lang="en-GB" smtClean="0"/>
              <a:t>16</a:t>
            </a:fld>
            <a:endParaRPr lang="en-GB" dirty="0"/>
          </a:p>
        </p:txBody>
      </p:sp>
      <p:pic>
        <p:nvPicPr>
          <p:cNvPr id="3" name="Content Placeholder 2"/>
          <p:cNvPicPr>
            <a:picLocks noGrp="1" noChangeAspect="1"/>
          </p:cNvPicPr>
          <p:nvPr>
            <p:ph idx="1"/>
          </p:nvPr>
        </p:nvPicPr>
        <p:blipFill>
          <a:blip r:embed="rId3"/>
          <a:stretch>
            <a:fillRect/>
          </a:stretch>
        </p:blipFill>
        <p:spPr>
          <a:xfrm>
            <a:off x="2026692" y="1354530"/>
            <a:ext cx="4933666" cy="4993957"/>
          </a:xfrm>
          <a:prstGeom prst="rect">
            <a:avLst/>
          </a:prstGeom>
        </p:spPr>
      </p:pic>
    </p:spTree>
    <p:extLst>
      <p:ext uri="{BB962C8B-B14F-4D97-AF65-F5344CB8AC3E}">
        <p14:creationId xmlns:p14="http://schemas.microsoft.com/office/powerpoint/2010/main" val="1052058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488551"/>
            <a:ext cx="8269165" cy="753473"/>
          </a:xfrm>
        </p:spPr>
        <p:txBody>
          <a:bodyPr>
            <a:normAutofit fontScale="90000"/>
          </a:bodyPr>
          <a:lstStyle/>
          <a:p>
            <a:r>
              <a:rPr lang="en-US" altLang="en-US" dirty="0"/>
              <a:t/>
            </a:r>
            <a:br>
              <a:rPr lang="en-US" altLang="en-US" dirty="0"/>
            </a:br>
            <a:r>
              <a:rPr lang="en-US" altLang="en-US" dirty="0"/>
              <a:t>The 3 components of sustainable development</a:t>
            </a:r>
            <a:br>
              <a:rPr lang="en-US" altLang="en-US" dirty="0"/>
            </a:br>
            <a:endParaRPr lang="en-GB" dirty="0"/>
          </a:p>
        </p:txBody>
      </p:sp>
      <p:sp>
        <p:nvSpPr>
          <p:cNvPr id="3" name="Content Placeholder 2"/>
          <p:cNvSpPr>
            <a:spLocks noGrp="1"/>
          </p:cNvSpPr>
          <p:nvPr>
            <p:ph idx="1"/>
          </p:nvPr>
        </p:nvSpPr>
        <p:spPr/>
        <p:txBody>
          <a:bodyPr/>
          <a:lstStyle/>
          <a:p>
            <a:r>
              <a:rPr lang="en-US" altLang="en-US" b="1" dirty="0"/>
              <a:t>Ecological well-being: </a:t>
            </a:r>
            <a:r>
              <a:rPr lang="en-US" altLang="en-US" dirty="0"/>
              <a:t>e.g. healthy habitats, foodwebs, and sustainable fishing</a:t>
            </a:r>
          </a:p>
          <a:p>
            <a:r>
              <a:rPr lang="en-US" altLang="en-US" b="1" dirty="0"/>
              <a:t>Human well-being: </a:t>
            </a:r>
            <a:r>
              <a:rPr lang="en-US" altLang="en-US" dirty="0"/>
              <a:t>e.g. increased &amp; equitable wealth, food security and sustainable livelihoods</a:t>
            </a:r>
          </a:p>
          <a:p>
            <a:r>
              <a:rPr lang="en-US" altLang="en-US" b="1" dirty="0"/>
              <a:t>Good governance: </a:t>
            </a:r>
            <a:r>
              <a:rPr lang="en-US" altLang="en-US" dirty="0"/>
              <a:t>e.g. effective institutions and arrangements for setting and implementing rules and regulations</a:t>
            </a:r>
          </a:p>
          <a:p>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17</a:t>
            </a:fld>
            <a:endParaRPr lang="en-GB" dirty="0"/>
          </a:p>
        </p:txBody>
      </p:sp>
    </p:spTree>
    <p:extLst>
      <p:ext uri="{BB962C8B-B14F-4D97-AF65-F5344CB8AC3E}">
        <p14:creationId xmlns:p14="http://schemas.microsoft.com/office/powerpoint/2010/main" val="2077306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solidFill>
                  <a:srgbClr val="0000BA"/>
                </a:solidFill>
                <a:latin typeface="Myriad Pro" pitchFamily="34" charset="0"/>
              </a:rPr>
              <a:t/>
            </a:r>
            <a:br>
              <a:rPr lang="en-US" altLang="en-US" dirty="0">
                <a:solidFill>
                  <a:srgbClr val="0000BA"/>
                </a:solidFill>
                <a:latin typeface="Myriad Pro" pitchFamily="34" charset="0"/>
              </a:rPr>
            </a:br>
            <a:r>
              <a:rPr lang="en-US" altLang="en-US" sz="4000" dirty="0">
                <a:solidFill>
                  <a:srgbClr val="2E75B6"/>
                </a:solidFill>
              </a:rPr>
              <a:t>Sustainable development</a:t>
            </a:r>
            <a:br>
              <a:rPr lang="en-US" altLang="en-US" sz="4000" dirty="0">
                <a:solidFill>
                  <a:srgbClr val="2E75B6"/>
                </a:solidFill>
              </a:rPr>
            </a:br>
            <a:endParaRPr lang="en-GB" sz="4000" dirty="0">
              <a:solidFill>
                <a:srgbClr val="2E75B6"/>
              </a:solidFill>
            </a:endParaRPr>
          </a:p>
        </p:txBody>
      </p:sp>
      <p:sp>
        <p:nvSpPr>
          <p:cNvPr id="3" name="Content Placeholder 2"/>
          <p:cNvSpPr>
            <a:spLocks noGrp="1"/>
          </p:cNvSpPr>
          <p:nvPr>
            <p:ph idx="1"/>
          </p:nvPr>
        </p:nvSpPr>
        <p:spPr/>
        <p:txBody>
          <a:bodyPr/>
          <a:lstStyle/>
          <a:p>
            <a:pPr marL="0" indent="0">
              <a:buNone/>
            </a:pPr>
            <a:r>
              <a:rPr lang="en-US" altLang="en-US" dirty="0">
                <a:ea typeface="Myriad Pro" pitchFamily="34" charset="0"/>
                <a:cs typeface="Myriad Pro" pitchFamily="34" charset="0"/>
              </a:rPr>
              <a:t>“Development which meets the needs of the present without compromising the ability of future generations to meet their own needs.”</a:t>
            </a:r>
            <a:br>
              <a:rPr lang="en-US" altLang="en-US" dirty="0">
                <a:ea typeface="Myriad Pro" pitchFamily="34" charset="0"/>
                <a:cs typeface="Myriad Pro" pitchFamily="34" charset="0"/>
              </a:rPr>
            </a:br>
            <a:r>
              <a:rPr lang="en-US" altLang="en-US" dirty="0">
                <a:ea typeface="Myriad Pro" pitchFamily="34" charset="0"/>
                <a:cs typeface="Myriad Pro" pitchFamily="34" charset="0"/>
              </a:rPr>
              <a:t/>
            </a:r>
            <a:br>
              <a:rPr lang="en-US" altLang="en-US" dirty="0">
                <a:ea typeface="Myriad Pro" pitchFamily="34" charset="0"/>
                <a:cs typeface="Myriad Pro" pitchFamily="34" charset="0"/>
              </a:rPr>
            </a:br>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t>18</a:t>
            </a:fld>
            <a:endParaRPr lang="en-GB" dirty="0"/>
          </a:p>
        </p:txBody>
      </p:sp>
      <p:sp>
        <p:nvSpPr>
          <p:cNvPr id="5" name="Rounded Rectangle 4"/>
          <p:cNvSpPr/>
          <p:nvPr/>
        </p:nvSpPr>
        <p:spPr>
          <a:xfrm>
            <a:off x="584200" y="4070350"/>
            <a:ext cx="8020050" cy="1926004"/>
          </a:xfrm>
          <a:prstGeom prst="roundRect">
            <a:avLst/>
          </a:prstGeom>
          <a:solidFill>
            <a:srgbClr val="5D9DD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r>
              <a:rPr lang="en-US" altLang="en-US" sz="3200" dirty="0">
                <a:solidFill>
                  <a:schemeClr val="bg1"/>
                </a:solidFill>
              </a:rPr>
              <a:t>The </a:t>
            </a:r>
            <a:r>
              <a:rPr lang="en-US" altLang="en-US" sz="3200" b="1" dirty="0">
                <a:solidFill>
                  <a:schemeClr val="bg1"/>
                </a:solidFill>
              </a:rPr>
              <a:t>ecosystem approach </a:t>
            </a:r>
            <a:r>
              <a:rPr lang="en-US" altLang="en-US" sz="3200" dirty="0">
                <a:solidFill>
                  <a:schemeClr val="bg1"/>
                </a:solidFill>
              </a:rPr>
              <a:t>is a practical way to implement </a:t>
            </a:r>
            <a:r>
              <a:rPr lang="en-US" altLang="en-US" sz="3200" b="1" dirty="0">
                <a:solidFill>
                  <a:schemeClr val="bg1"/>
                </a:solidFill>
              </a:rPr>
              <a:t>sustainable development</a:t>
            </a:r>
            <a:r>
              <a:rPr lang="en-US" altLang="en-US" sz="3200" dirty="0">
                <a:solidFill>
                  <a:schemeClr val="bg1"/>
                </a:solidFill>
              </a:rPr>
              <a:t>.</a:t>
            </a:r>
          </a:p>
        </p:txBody>
      </p:sp>
    </p:spTree>
    <p:extLst>
      <p:ext uri="{BB962C8B-B14F-4D97-AF65-F5344CB8AC3E}">
        <p14:creationId xmlns:p14="http://schemas.microsoft.com/office/powerpoint/2010/main" val="3650598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62269"/>
            <a:ext cx="9144000" cy="5154405"/>
          </a:xfrm>
          <a:prstGeom prst="rect">
            <a:avLst/>
          </a:prstGeom>
          <a:solidFill>
            <a:srgbClr val="FFE23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p:txBody>
          <a:bodyPr/>
          <a:lstStyle/>
          <a:p>
            <a:r>
              <a:rPr lang="en-US" altLang="en-US" dirty="0"/>
              <a:t>Activity</a:t>
            </a:r>
            <a:endParaRPr lang="en-GB" dirty="0"/>
          </a:p>
        </p:txBody>
      </p:sp>
      <p:sp>
        <p:nvSpPr>
          <p:cNvPr id="4" name="Slide Number Placeholder 3"/>
          <p:cNvSpPr>
            <a:spLocks noGrp="1"/>
          </p:cNvSpPr>
          <p:nvPr>
            <p:ph type="sldNum" sz="quarter" idx="12"/>
          </p:nvPr>
        </p:nvSpPr>
        <p:spPr/>
        <p:txBody>
          <a:bodyPr/>
          <a:lstStyle/>
          <a:p>
            <a:fld id="{2244EDDE-A91D-4F4F-8AC8-19298CCDCDF4}" type="slidenum">
              <a:rPr lang="en-GB" smtClean="0"/>
              <a:pPr/>
              <a:t>19</a:t>
            </a:fld>
            <a:endParaRPr lang="en-GB" dirty="0"/>
          </a:p>
        </p:txBody>
      </p:sp>
      <p:sp>
        <p:nvSpPr>
          <p:cNvPr id="6" name="Title 1"/>
          <p:cNvSpPr txBox="1">
            <a:spLocks noGrp="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eaLnBrk="1" hangingPunct="1">
              <a:spcAft>
                <a:spcPts val="600"/>
              </a:spcAft>
              <a:buClr>
                <a:srgbClr val="FF6600"/>
              </a:buClr>
              <a:buSzPct val="150000"/>
              <a:buNone/>
            </a:pPr>
            <a:r>
              <a:rPr lang="en-US" altLang="en-US" sz="3200" dirty="0">
                <a:latin typeface="+mn-lt"/>
              </a:rPr>
              <a:t>Plenary brainstorm:</a:t>
            </a:r>
          </a:p>
          <a:p>
            <a:pPr marL="0" indent="0" eaLnBrk="1" hangingPunct="1">
              <a:buClr>
                <a:srgbClr val="FF6600"/>
              </a:buClr>
              <a:buSzPct val="150000"/>
              <a:buNone/>
            </a:pPr>
            <a:r>
              <a:rPr lang="en-US" altLang="en-US" sz="3200" dirty="0">
                <a:latin typeface="+mn-lt"/>
              </a:rPr>
              <a:t>What are the benefits of taking an ecosystem approach? </a:t>
            </a:r>
          </a:p>
          <a:p>
            <a:pPr eaLnBrk="1" hangingPunct="1">
              <a:buClr>
                <a:srgbClr val="FF6600"/>
              </a:buClr>
              <a:buSzPct val="150000"/>
            </a:pPr>
            <a:endParaRPr lang="en-US" altLang="en-US" sz="3200" dirty="0">
              <a:latin typeface="+mn-lt"/>
            </a:endParaRPr>
          </a:p>
          <a:p>
            <a:pPr marL="0" indent="0" eaLnBrk="1" hangingPunct="1">
              <a:buClr>
                <a:srgbClr val="FF6600"/>
              </a:buClr>
              <a:buSzPct val="150000"/>
              <a:buNone/>
            </a:pPr>
            <a:r>
              <a:rPr lang="en-US" altLang="en-US" sz="3200" i="1" dirty="0">
                <a:latin typeface="+mn-lt"/>
              </a:rPr>
              <a:t>Tip: keep in mind that we are trying to promote sustainable development</a:t>
            </a:r>
            <a:endParaRPr lang="en-US" altLang="en-US" sz="3200" dirty="0">
              <a:latin typeface="+mn-lt"/>
            </a:endParaRPr>
          </a:p>
        </p:txBody>
      </p:sp>
    </p:spTree>
    <p:extLst>
      <p:ext uri="{BB962C8B-B14F-4D97-AF65-F5344CB8AC3E}">
        <p14:creationId xmlns:p14="http://schemas.microsoft.com/office/powerpoint/2010/main" val="890272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txBox="1">
            <a:spLocks/>
          </p:cNvSpPr>
          <p:nvPr/>
        </p:nvSpPr>
        <p:spPr bwMode="auto">
          <a:xfrm>
            <a:off x="-253206" y="1616627"/>
            <a:ext cx="91440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4800" b="1" dirty="0">
              <a:solidFill>
                <a:srgbClr val="0000BA"/>
              </a:solidFill>
              <a:latin typeface="Myriad Pro" pitchFamily="34" charset="0"/>
            </a:endParaRPr>
          </a:p>
        </p:txBody>
      </p:sp>
      <p:sp>
        <p:nvSpPr>
          <p:cNvPr id="5" name="Title 4"/>
          <p:cNvSpPr>
            <a:spLocks noGrp="1"/>
          </p:cNvSpPr>
          <p:nvPr>
            <p:ph type="title"/>
          </p:nvPr>
        </p:nvSpPr>
        <p:spPr/>
        <p:txBody>
          <a:bodyPr/>
          <a:lstStyle/>
          <a:p>
            <a:r>
              <a:rPr lang="en-US" altLang="en-US" dirty="0"/>
              <a:t>Session objectives</a:t>
            </a:r>
            <a:endParaRPr lang="en-GB" dirty="0"/>
          </a:p>
        </p:txBody>
      </p:sp>
      <p:sp>
        <p:nvSpPr>
          <p:cNvPr id="6" name="Content Placeholder 5"/>
          <p:cNvSpPr>
            <a:spLocks noGrp="1"/>
          </p:cNvSpPr>
          <p:nvPr>
            <p:ph idx="1"/>
          </p:nvPr>
        </p:nvSpPr>
        <p:spPr>
          <a:xfrm>
            <a:off x="628649" y="2331719"/>
            <a:ext cx="8245475" cy="3845243"/>
          </a:xfrm>
        </p:spPr>
        <p:txBody>
          <a:bodyPr vert="horz" lIns="91440" tIns="45720" rIns="91440" bIns="45720" rtlCol="0" anchor="t">
            <a:normAutofit/>
          </a:bodyPr>
          <a:lstStyle/>
          <a:p>
            <a:pPr marL="0" indent="0">
              <a:buNone/>
            </a:pPr>
            <a:r>
              <a:rPr lang="en-US" altLang="en-US" b="1" dirty="0"/>
              <a:t>After this session you will be able to:</a:t>
            </a:r>
          </a:p>
          <a:p>
            <a:r>
              <a:rPr lang="en-US" altLang="en-US" dirty="0"/>
              <a:t>Realize that a broader management approach is required to address the many threats and issues facing inland fisheries</a:t>
            </a:r>
            <a:endParaRPr lang="en-US" altLang="en-US" dirty="0">
              <a:cs typeface="Calibri"/>
            </a:endParaRPr>
          </a:p>
          <a:p>
            <a:r>
              <a:rPr lang="en-US" altLang="en-US" dirty="0"/>
              <a:t>Recognize how ecosystems benefit human societies</a:t>
            </a:r>
          </a:p>
          <a:p>
            <a:r>
              <a:rPr lang="en-US" altLang="en-US" dirty="0"/>
              <a:t>Describe the concept of the ecosystem approach (EA) </a:t>
            </a:r>
          </a:p>
          <a:p>
            <a:r>
              <a:rPr lang="en-US" altLang="en-US" dirty="0"/>
              <a:t>Explain some of the benefits of using an EA</a:t>
            </a:r>
          </a:p>
        </p:txBody>
      </p:sp>
      <p:sp>
        <p:nvSpPr>
          <p:cNvPr id="2" name="Slide Number Placeholder 1"/>
          <p:cNvSpPr>
            <a:spLocks noGrp="1"/>
          </p:cNvSpPr>
          <p:nvPr>
            <p:ph type="sldNum" sz="quarter" idx="12"/>
          </p:nvPr>
        </p:nvSpPr>
        <p:spPr/>
        <p:txBody>
          <a:bodyPr/>
          <a:lstStyle/>
          <a:p>
            <a:fld id="{2244EDDE-A91D-4F4F-8AC8-19298CCDCDF4}" type="slidenum">
              <a:rPr lang="en-GB" smtClean="0"/>
              <a:pPr/>
              <a:t>2</a:t>
            </a:fld>
            <a:endParaRPr lang="en-GB" dirty="0"/>
          </a:p>
        </p:txBody>
      </p:sp>
    </p:spTree>
    <p:extLst>
      <p:ext uri="{BB962C8B-B14F-4D97-AF65-F5344CB8AC3E}">
        <p14:creationId xmlns:p14="http://schemas.microsoft.com/office/powerpoint/2010/main" val="3944190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52320"/>
            <a:ext cx="7886700" cy="753473"/>
          </a:xfrm>
        </p:spPr>
        <p:txBody>
          <a:bodyPr>
            <a:normAutofit fontScale="90000"/>
          </a:bodyPr>
          <a:lstStyle/>
          <a:p>
            <a:r>
              <a:rPr lang="en-US" altLang="en-US" dirty="0">
                <a:solidFill>
                  <a:srgbClr val="FF0000"/>
                </a:solidFill>
                <a:latin typeface="Myriad Pro" pitchFamily="34" charset="0"/>
              </a:rPr>
              <a:t/>
            </a:r>
            <a:br>
              <a:rPr lang="en-US" altLang="en-US" dirty="0">
                <a:solidFill>
                  <a:srgbClr val="FF0000"/>
                </a:solidFill>
                <a:latin typeface="Myriad Pro" pitchFamily="34" charset="0"/>
              </a:rPr>
            </a:br>
            <a:r>
              <a:rPr lang="en-US" altLang="en-US" sz="4000" dirty="0">
                <a:solidFill>
                  <a:srgbClr val="FF0000"/>
                </a:solidFill>
                <a:ea typeface="Myriad Pro" pitchFamily="34" charset="0"/>
                <a:cs typeface="Myriad Pro" pitchFamily="34" charset="0"/>
              </a:rPr>
              <a:t>What are the benefits</a:t>
            </a:r>
            <a:r>
              <a:rPr lang="en-US" altLang="en-US" sz="4000" dirty="0">
                <a:solidFill>
                  <a:srgbClr val="FF0000"/>
                </a:solidFill>
              </a:rPr>
              <a:t> of an Ecosystem Approach? </a:t>
            </a:r>
            <a:r>
              <a:rPr lang="en-US" altLang="en-US" sz="4000" i="1" dirty="0">
                <a:solidFill>
                  <a:srgbClr val="FF0000"/>
                </a:solidFill>
              </a:rPr>
              <a:t/>
            </a:r>
            <a:br>
              <a:rPr lang="en-US" altLang="en-US" sz="4000" i="1" dirty="0">
                <a:solidFill>
                  <a:srgbClr val="FF0000"/>
                </a:solidFill>
              </a:rPr>
            </a:br>
            <a:endParaRPr lang="en-GB" sz="4000" dirty="0">
              <a:solidFill>
                <a:srgbClr val="FF0000"/>
              </a:solidFill>
            </a:endParaRPr>
          </a:p>
        </p:txBody>
      </p:sp>
      <p:sp>
        <p:nvSpPr>
          <p:cNvPr id="3" name="Content Placeholder 2"/>
          <p:cNvSpPr>
            <a:spLocks noGrp="1"/>
          </p:cNvSpPr>
          <p:nvPr>
            <p:ph idx="1"/>
          </p:nvPr>
        </p:nvSpPr>
        <p:spPr>
          <a:xfrm>
            <a:off x="628650" y="2936631"/>
            <a:ext cx="7886700" cy="3240331"/>
          </a:xfrm>
        </p:spPr>
        <p:txBody>
          <a:bodyPr>
            <a:normAutofit/>
          </a:bodyPr>
          <a:lstStyle/>
          <a:p>
            <a:pPr marL="457200" indent="-457200">
              <a:buClr>
                <a:srgbClr val="FF6600"/>
              </a:buClr>
              <a:buSzPct val="150000"/>
              <a:buFont typeface="Arial"/>
              <a:buChar char="•"/>
              <a:defRPr/>
            </a:pPr>
            <a:r>
              <a:rPr lang="en-US" sz="3200" dirty="0">
                <a:cs typeface="Myriad Pro"/>
              </a:rPr>
              <a:t>Integrated approach that allows trade-offs when balancing human and ecological well-being</a:t>
            </a:r>
          </a:p>
          <a:p>
            <a:pPr marL="457200" indent="-457200">
              <a:buClr>
                <a:srgbClr val="FF6600"/>
              </a:buClr>
              <a:buSzPct val="150000"/>
              <a:buFont typeface="Arial"/>
              <a:buChar char="•"/>
              <a:defRPr/>
            </a:pPr>
            <a:r>
              <a:rPr lang="en-US" sz="3200" dirty="0">
                <a:cs typeface="Myriad Pro"/>
              </a:rPr>
              <a:t>Allows adaptive management – leading to more effective planning</a:t>
            </a:r>
          </a:p>
          <a:p>
            <a:pPr marL="457200" indent="-457200">
              <a:buClr>
                <a:srgbClr val="FF6600"/>
              </a:buClr>
              <a:buSzPct val="150000"/>
              <a:buFont typeface="Arial"/>
              <a:buChar char="•"/>
              <a:defRPr/>
            </a:pPr>
            <a:r>
              <a:rPr lang="en-US" sz="3200" dirty="0">
                <a:cs typeface="Myriad Pro"/>
              </a:rPr>
              <a:t>Increase in stakeholder participation</a:t>
            </a:r>
          </a:p>
          <a:p>
            <a:endParaRPr lang="en-GB" sz="3600" dirty="0"/>
          </a:p>
        </p:txBody>
      </p:sp>
      <p:sp>
        <p:nvSpPr>
          <p:cNvPr id="4" name="Slide Number Placeholder 3"/>
          <p:cNvSpPr>
            <a:spLocks noGrp="1"/>
          </p:cNvSpPr>
          <p:nvPr>
            <p:ph type="sldNum" sz="quarter" idx="12"/>
          </p:nvPr>
        </p:nvSpPr>
        <p:spPr/>
        <p:txBody>
          <a:bodyPr/>
          <a:lstStyle/>
          <a:p>
            <a:fld id="{9C9FB744-6D96-42AD-8134-B53D5656793E}" type="slidenum">
              <a:rPr lang="en-GB" smtClean="0"/>
              <a:t>20</a:t>
            </a:fld>
            <a:endParaRPr lang="en-GB" dirty="0"/>
          </a:p>
        </p:txBody>
      </p:sp>
    </p:spTree>
    <p:extLst>
      <p:ext uri="{BB962C8B-B14F-4D97-AF65-F5344CB8AC3E}">
        <p14:creationId xmlns:p14="http://schemas.microsoft.com/office/powerpoint/2010/main" val="275838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52319"/>
            <a:ext cx="7886700" cy="753473"/>
          </a:xfrm>
        </p:spPr>
        <p:txBody>
          <a:bodyPr>
            <a:normAutofit fontScale="90000"/>
          </a:bodyPr>
          <a:lstStyle/>
          <a:p>
            <a:r>
              <a:rPr lang="en-US" altLang="en-US" sz="4000" dirty="0">
                <a:solidFill>
                  <a:srgbClr val="FF0000"/>
                </a:solidFill>
                <a:ea typeface="Myriad Pro" pitchFamily="34" charset="0"/>
                <a:cs typeface="Myriad Pro" pitchFamily="34" charset="0"/>
              </a:rPr>
              <a:t>What are the benefits</a:t>
            </a:r>
            <a:r>
              <a:rPr lang="en-US" altLang="en-US" sz="4000" dirty="0">
                <a:solidFill>
                  <a:srgbClr val="FF0000"/>
                </a:solidFill>
              </a:rPr>
              <a:t> of an Ecosystem Approach? (cont.)</a:t>
            </a:r>
            <a:endParaRPr lang="en-GB" sz="4000" dirty="0">
              <a:solidFill>
                <a:srgbClr val="FF0000"/>
              </a:solidFill>
            </a:endParaRPr>
          </a:p>
        </p:txBody>
      </p:sp>
      <p:sp>
        <p:nvSpPr>
          <p:cNvPr id="3" name="Content Placeholder 2"/>
          <p:cNvSpPr>
            <a:spLocks noGrp="1"/>
          </p:cNvSpPr>
          <p:nvPr>
            <p:ph idx="1"/>
          </p:nvPr>
        </p:nvSpPr>
        <p:spPr>
          <a:xfrm>
            <a:off x="628650" y="2919046"/>
            <a:ext cx="7886700" cy="3257916"/>
          </a:xfrm>
        </p:spPr>
        <p:txBody>
          <a:bodyPr>
            <a:normAutofit/>
          </a:bodyPr>
          <a:lstStyle/>
          <a:p>
            <a:pPr marL="0" indent="0">
              <a:buNone/>
            </a:pPr>
            <a:endParaRPr lang="en-US" sz="3600" b="1" dirty="0">
              <a:solidFill>
                <a:srgbClr val="FF6600"/>
              </a:solidFill>
              <a:cs typeface="Myriad Pro"/>
            </a:endParaRPr>
          </a:p>
          <a:p>
            <a:pPr marL="457200" indent="-457200">
              <a:lnSpc>
                <a:spcPct val="80000"/>
              </a:lnSpc>
              <a:buClr>
                <a:srgbClr val="FF6600"/>
              </a:buClr>
              <a:buSzPct val="150000"/>
              <a:buFont typeface="Arial"/>
              <a:buChar char="•"/>
              <a:defRPr/>
            </a:pPr>
            <a:r>
              <a:rPr lang="en-US" sz="3200" dirty="0">
                <a:cs typeface="Myriad Pro"/>
              </a:rPr>
              <a:t>Provides a way to consider large-scale, long-term issues (e.g. climate change)</a:t>
            </a:r>
          </a:p>
          <a:p>
            <a:pPr marL="457200" indent="-457200">
              <a:lnSpc>
                <a:spcPct val="80000"/>
              </a:lnSpc>
              <a:buClr>
                <a:srgbClr val="FF6600"/>
              </a:buClr>
              <a:buSzPct val="150000"/>
              <a:buFont typeface="Arial"/>
              <a:buChar char="•"/>
              <a:defRPr/>
            </a:pPr>
            <a:r>
              <a:rPr lang="en-US" sz="3200" dirty="0">
                <a:cs typeface="Myriad Pro"/>
              </a:rPr>
              <a:t>Increased political support</a:t>
            </a:r>
          </a:p>
          <a:p>
            <a:pPr marL="457200" indent="-457200">
              <a:lnSpc>
                <a:spcPct val="80000"/>
              </a:lnSpc>
              <a:buClr>
                <a:srgbClr val="FF6600"/>
              </a:buClr>
              <a:buSzPct val="150000"/>
              <a:buFont typeface="Arial"/>
              <a:buChar char="•"/>
              <a:defRPr/>
            </a:pPr>
            <a:r>
              <a:rPr lang="en-US" sz="3200" dirty="0">
                <a:cs typeface="Myriad Pro"/>
              </a:rPr>
              <a:t>Access to finances resources</a:t>
            </a:r>
          </a:p>
          <a:p>
            <a:endParaRPr lang="en-GB" sz="3600" dirty="0"/>
          </a:p>
        </p:txBody>
      </p:sp>
      <p:sp>
        <p:nvSpPr>
          <p:cNvPr id="4" name="Slide Number Placeholder 3"/>
          <p:cNvSpPr>
            <a:spLocks noGrp="1"/>
          </p:cNvSpPr>
          <p:nvPr>
            <p:ph type="sldNum" sz="quarter" idx="12"/>
          </p:nvPr>
        </p:nvSpPr>
        <p:spPr/>
        <p:txBody>
          <a:bodyPr/>
          <a:lstStyle/>
          <a:p>
            <a:fld id="{9C9FB744-6D96-42AD-8134-B53D5656793E}" type="slidenum">
              <a:rPr lang="en-GB" smtClean="0"/>
              <a:t>21</a:t>
            </a:fld>
            <a:endParaRPr lang="en-GB" dirty="0"/>
          </a:p>
        </p:txBody>
      </p:sp>
      <p:sp>
        <p:nvSpPr>
          <p:cNvPr id="5" name="Title 1"/>
          <p:cNvSpPr txBox="1">
            <a:spLocks/>
          </p:cNvSpPr>
          <p:nvPr/>
        </p:nvSpPr>
        <p:spPr>
          <a:xfrm>
            <a:off x="628650" y="1752320"/>
            <a:ext cx="7886700" cy="75347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3600" b="1" kern="1200">
                <a:solidFill>
                  <a:schemeClr val="accent1">
                    <a:lumMod val="75000"/>
                  </a:schemeClr>
                </a:solidFill>
                <a:latin typeface="+mn-lt"/>
                <a:ea typeface="+mj-ea"/>
                <a:cs typeface="+mj-cs"/>
              </a:defRPr>
            </a:lvl1pPr>
          </a:lstStyle>
          <a:p>
            <a:r>
              <a:rPr lang="en-US" altLang="en-US" dirty="0">
                <a:solidFill>
                  <a:srgbClr val="FF0000"/>
                </a:solidFill>
                <a:latin typeface="Myriad Pro" pitchFamily="34" charset="0"/>
              </a:rPr>
              <a:t/>
            </a:r>
            <a:br>
              <a:rPr lang="en-US" altLang="en-US" dirty="0">
                <a:solidFill>
                  <a:srgbClr val="FF0000"/>
                </a:solidFill>
                <a:latin typeface="Myriad Pro" pitchFamily="34" charset="0"/>
              </a:rPr>
            </a:br>
            <a:endParaRPr lang="en-GB" sz="4000" dirty="0">
              <a:solidFill>
                <a:srgbClr val="FF0000"/>
              </a:solidFill>
            </a:endParaRPr>
          </a:p>
        </p:txBody>
      </p:sp>
    </p:spTree>
    <p:extLst>
      <p:ext uri="{BB962C8B-B14F-4D97-AF65-F5344CB8AC3E}">
        <p14:creationId xmlns:p14="http://schemas.microsoft.com/office/powerpoint/2010/main" val="4287920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262269"/>
            <a:ext cx="9144000" cy="5154405"/>
          </a:xfrm>
          <a:prstGeom prst="rect">
            <a:avLst/>
          </a:prstGeom>
          <a:gradFill>
            <a:gsLst>
              <a:gs pos="0">
                <a:schemeClr val="accent1">
                  <a:lumMod val="40000"/>
                  <a:lumOff val="60000"/>
                </a:schemeClr>
              </a:gs>
              <a:gs pos="100000">
                <a:schemeClr val="accent1">
                  <a:lumMod val="20000"/>
                  <a:lumOff val="8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p:txBody>
          <a:bodyPr/>
          <a:lstStyle/>
          <a:p>
            <a:r>
              <a:rPr lang="en-US" altLang="en-US" dirty="0"/>
              <a:t>Key messages:</a:t>
            </a:r>
          </a:p>
        </p:txBody>
      </p:sp>
      <p:sp>
        <p:nvSpPr>
          <p:cNvPr id="3" name="Content Placeholder 2"/>
          <p:cNvSpPr>
            <a:spLocks noGrp="1"/>
          </p:cNvSpPr>
          <p:nvPr>
            <p:ph idx="1"/>
          </p:nvPr>
        </p:nvSpPr>
        <p:spPr>
          <a:xfrm>
            <a:off x="628650" y="2331719"/>
            <a:ext cx="8186738" cy="3845243"/>
          </a:xfrm>
        </p:spPr>
        <p:txBody>
          <a:bodyPr>
            <a:normAutofit lnSpcReduction="10000"/>
          </a:bodyPr>
          <a:lstStyle/>
          <a:p>
            <a:r>
              <a:rPr lang="en-US" dirty="0"/>
              <a:t>Threats and issues to sustainable fisheries are broad in scope </a:t>
            </a:r>
          </a:p>
          <a:p>
            <a:pPr lvl="1"/>
            <a:r>
              <a:rPr lang="en-US" dirty="0"/>
              <a:t>a number fall outside existing fisheries management </a:t>
            </a:r>
          </a:p>
          <a:p>
            <a:pPr lvl="1"/>
            <a:r>
              <a:rPr lang="en-US" dirty="0"/>
              <a:t>a broader approach is needed</a:t>
            </a:r>
          </a:p>
          <a:p>
            <a:r>
              <a:rPr lang="en-AU" dirty="0"/>
              <a:t>EA is about integrative management across land, water and living resources</a:t>
            </a:r>
          </a:p>
          <a:p>
            <a:r>
              <a:rPr lang="en-US" dirty="0"/>
              <a:t>EA is a way of implementing sustainable development that promotes: </a:t>
            </a:r>
          </a:p>
          <a:p>
            <a:pPr lvl="1"/>
            <a:r>
              <a:rPr lang="en-US" dirty="0"/>
              <a:t>balancing ecological well-being with human well-being through good governance </a:t>
            </a:r>
          </a:p>
          <a:p>
            <a:endParaRPr lang="en-US" altLang="en-US" dirty="0"/>
          </a:p>
        </p:txBody>
      </p:sp>
      <p:sp>
        <p:nvSpPr>
          <p:cNvPr id="4" name="Slide Number Placeholder 3"/>
          <p:cNvSpPr>
            <a:spLocks noGrp="1"/>
          </p:cNvSpPr>
          <p:nvPr>
            <p:ph type="sldNum" sz="quarter" idx="12"/>
          </p:nvPr>
        </p:nvSpPr>
        <p:spPr/>
        <p:txBody>
          <a:bodyPr/>
          <a:lstStyle/>
          <a:p>
            <a:fld id="{2244EDDE-A91D-4F4F-8AC8-19298CCDCDF4}" type="slidenum">
              <a:rPr lang="en-GB" smtClean="0"/>
              <a:pPr/>
              <a:t>22</a:t>
            </a:fld>
            <a:endParaRPr lang="en-GB" dirty="0"/>
          </a:p>
        </p:txBody>
      </p:sp>
    </p:spTree>
    <p:extLst>
      <p:ext uri="{BB962C8B-B14F-4D97-AF65-F5344CB8AC3E}">
        <p14:creationId xmlns:p14="http://schemas.microsoft.com/office/powerpoint/2010/main" val="1892988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What is Fisheries Management?</a:t>
            </a:r>
          </a:p>
        </p:txBody>
      </p:sp>
      <p:sp>
        <p:nvSpPr>
          <p:cNvPr id="5" name="Content Placeholder 4"/>
          <p:cNvSpPr>
            <a:spLocks noGrp="1"/>
          </p:cNvSpPr>
          <p:nvPr>
            <p:ph idx="1"/>
          </p:nvPr>
        </p:nvSpPr>
        <p:spPr>
          <a:xfrm>
            <a:off x="628650" y="4406969"/>
            <a:ext cx="7886700" cy="1930035"/>
          </a:xfrm>
        </p:spPr>
        <p:txBody>
          <a:bodyPr>
            <a:normAutofit/>
          </a:bodyPr>
          <a:lstStyle/>
          <a:p>
            <a:pPr marL="0" indent="0">
              <a:buNone/>
            </a:pPr>
            <a:r>
              <a:rPr lang="en-US" dirty="0"/>
              <a:t>The many threats and issues identified in Session 1 require management to: </a:t>
            </a:r>
          </a:p>
          <a:p>
            <a:r>
              <a:rPr lang="en-US" dirty="0"/>
              <a:t>minimize their impact and</a:t>
            </a:r>
          </a:p>
          <a:p>
            <a:r>
              <a:rPr lang="en-US" dirty="0"/>
              <a:t>improve the benefits to society </a:t>
            </a:r>
          </a:p>
        </p:txBody>
      </p:sp>
      <p:sp>
        <p:nvSpPr>
          <p:cNvPr id="2" name="Slide Number Placeholder 1"/>
          <p:cNvSpPr>
            <a:spLocks noGrp="1"/>
          </p:cNvSpPr>
          <p:nvPr>
            <p:ph type="sldNum" sz="quarter" idx="12"/>
          </p:nvPr>
        </p:nvSpPr>
        <p:spPr/>
        <p:txBody>
          <a:bodyPr/>
          <a:lstStyle/>
          <a:p>
            <a:fld id="{2244EDDE-A91D-4F4F-8AC8-19298CCDCDF4}" type="slidenum">
              <a:rPr lang="en-GB" smtClean="0"/>
              <a:pPr/>
              <a:t>3</a:t>
            </a:fld>
            <a:endParaRPr lang="en-GB" dirty="0"/>
          </a:p>
        </p:txBody>
      </p:sp>
      <p:sp>
        <p:nvSpPr>
          <p:cNvPr id="10" name="Rounded Rectangle 9"/>
          <p:cNvSpPr/>
          <p:nvPr/>
        </p:nvSpPr>
        <p:spPr>
          <a:xfrm>
            <a:off x="587369" y="2343617"/>
            <a:ext cx="8132578" cy="1872853"/>
          </a:xfrm>
          <a:prstGeom prst="roundRect">
            <a:avLst/>
          </a:prstGeom>
          <a:solidFill>
            <a:srgbClr val="5D9DDF"/>
          </a:solidFill>
          <a:ln>
            <a:noFill/>
          </a:ln>
        </p:spPr>
        <p:style>
          <a:lnRef idx="1">
            <a:schemeClr val="accent1"/>
          </a:lnRef>
          <a:fillRef idx="3">
            <a:schemeClr val="accent1"/>
          </a:fillRef>
          <a:effectRef idx="2">
            <a:schemeClr val="accent1"/>
          </a:effectRef>
          <a:fontRef idx="minor">
            <a:schemeClr val="lt1"/>
          </a:fontRef>
        </p:style>
        <p:txBody>
          <a:bodyPr anchor="b" anchorCtr="0">
            <a:spAutoFit/>
          </a:bodyPr>
          <a:lstStyle/>
          <a:p>
            <a:pPr eaLnBrk="1" fontAlgn="auto" hangingPunct="1">
              <a:spcBef>
                <a:spcPts val="1800"/>
              </a:spcBef>
              <a:spcAft>
                <a:spcPts val="1200"/>
              </a:spcAft>
              <a:defRPr/>
            </a:pPr>
            <a:r>
              <a:rPr lang="en-AU" sz="2800" dirty="0"/>
              <a:t>Fisheries management: “</a:t>
            </a:r>
            <a:r>
              <a:rPr lang="en-US" sz="2800" dirty="0"/>
              <a:t>An integrated process that aims to control fishing activities to improve the benefits that society receives from harvesting fish</a:t>
            </a:r>
            <a:r>
              <a:rPr lang="en-AU" sz="2800" dirty="0"/>
              <a:t>”.      </a:t>
            </a:r>
            <a:r>
              <a:rPr lang="en-AU" sz="2000" b="1" i="1" dirty="0"/>
              <a:t>Adapted from FAO                                   </a:t>
            </a:r>
            <a:endParaRPr lang="en-AU" sz="2800" b="1" i="1" dirty="0"/>
          </a:p>
        </p:txBody>
      </p:sp>
    </p:spTree>
    <p:extLst>
      <p:ext uri="{BB962C8B-B14F-4D97-AF65-F5344CB8AC3E}">
        <p14:creationId xmlns:p14="http://schemas.microsoft.com/office/powerpoint/2010/main" val="1389056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0970" y="1373039"/>
            <a:ext cx="7886700" cy="753473"/>
          </a:xfrm>
        </p:spPr>
        <p:txBody>
          <a:bodyPr/>
          <a:lstStyle/>
          <a:p>
            <a:r>
              <a:rPr lang="es-MX" dirty="0"/>
              <a:t>Components of fisheries management</a:t>
            </a:r>
            <a:endParaRPr lang="en-GB" dirty="0"/>
          </a:p>
        </p:txBody>
      </p:sp>
      <p:sp>
        <p:nvSpPr>
          <p:cNvPr id="3" name="Slide Number Placeholder 2"/>
          <p:cNvSpPr>
            <a:spLocks noGrp="1"/>
          </p:cNvSpPr>
          <p:nvPr>
            <p:ph type="sldNum" sz="quarter" idx="12"/>
          </p:nvPr>
        </p:nvSpPr>
        <p:spPr/>
        <p:txBody>
          <a:bodyPr/>
          <a:lstStyle/>
          <a:p>
            <a:fld id="{2244EDDE-A91D-4F4F-8AC8-19298CCDCDF4}" type="slidenum">
              <a:rPr lang="en-GB" smtClean="0"/>
              <a:pPr/>
              <a:t>4</a:t>
            </a:fld>
            <a:endParaRPr lang="en-GB"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417525936"/>
              </p:ext>
            </p:extLst>
          </p:nvPr>
        </p:nvGraphicFramePr>
        <p:xfrm>
          <a:off x="510363" y="2126512"/>
          <a:ext cx="8544483" cy="4199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Oval 1"/>
          <p:cNvSpPr/>
          <p:nvPr/>
        </p:nvSpPr>
        <p:spPr>
          <a:xfrm>
            <a:off x="3175000" y="3511550"/>
            <a:ext cx="2114296" cy="1508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ltLang="en-US" b="1" dirty="0">
                <a:solidFill>
                  <a:schemeClr val="bg1"/>
                </a:solidFill>
              </a:rPr>
              <a:t>Fisheries </a:t>
            </a:r>
          </a:p>
          <a:p>
            <a:pPr algn="ctr"/>
            <a:r>
              <a:rPr lang="en-AU" altLang="en-US" b="1" dirty="0">
                <a:solidFill>
                  <a:schemeClr val="bg1"/>
                </a:solidFill>
              </a:rPr>
              <a:t>Management Plan</a:t>
            </a:r>
          </a:p>
        </p:txBody>
      </p:sp>
    </p:spTree>
    <p:extLst>
      <p:ext uri="{BB962C8B-B14F-4D97-AF65-F5344CB8AC3E}">
        <p14:creationId xmlns:p14="http://schemas.microsoft.com/office/powerpoint/2010/main" val="192329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itle 1"/>
          <p:cNvSpPr>
            <a:spLocks noGrp="1"/>
          </p:cNvSpPr>
          <p:nvPr>
            <p:ph type="title"/>
          </p:nvPr>
        </p:nvSpPr>
        <p:spPr>
          <a:xfrm>
            <a:off x="148518" y="794837"/>
            <a:ext cx="5069666" cy="1112694"/>
          </a:xfrm>
        </p:spPr>
        <p:txBody>
          <a:bodyPr>
            <a:normAutofit fontScale="90000"/>
          </a:bodyPr>
          <a:lstStyle/>
          <a:p>
            <a:r>
              <a:rPr lang="en-US" altLang="en-US" dirty="0"/>
              <a:t> </a:t>
            </a:r>
            <a:br>
              <a:rPr lang="en-US" altLang="en-US" dirty="0"/>
            </a:br>
            <a:r>
              <a:rPr lang="en-US" dirty="0"/>
              <a:t>Fisheries Agency structure</a:t>
            </a:r>
            <a:endParaRPr lang="fi-FI" dirty="0"/>
          </a:p>
        </p:txBody>
      </p:sp>
      <p:sp>
        <p:nvSpPr>
          <p:cNvPr id="2" name="Slide Number Placeholder 1"/>
          <p:cNvSpPr>
            <a:spLocks noGrp="1"/>
          </p:cNvSpPr>
          <p:nvPr>
            <p:ph type="sldNum" sz="quarter" idx="12"/>
          </p:nvPr>
        </p:nvSpPr>
        <p:spPr/>
        <p:txBody>
          <a:bodyPr/>
          <a:lstStyle/>
          <a:p>
            <a:fld id="{2244EDDE-A91D-4F4F-8AC8-19298CCDCDF4}" type="slidenum">
              <a:rPr lang="en-GB" smtClean="0"/>
              <a:pPr/>
              <a:t>5</a:t>
            </a:fld>
            <a:endParaRPr lang="en-GB" dirty="0"/>
          </a:p>
        </p:txBody>
      </p:sp>
      <p:grpSp>
        <p:nvGrpSpPr>
          <p:cNvPr id="29" name="Group 28"/>
          <p:cNvGrpSpPr/>
          <p:nvPr/>
        </p:nvGrpSpPr>
        <p:grpSpPr>
          <a:xfrm>
            <a:off x="540326" y="2041639"/>
            <a:ext cx="8299937" cy="4325815"/>
            <a:chOff x="191202" y="1172902"/>
            <a:chExt cx="9562001" cy="4870089"/>
          </a:xfrm>
        </p:grpSpPr>
        <p:sp>
          <p:nvSpPr>
            <p:cNvPr id="30" name="Rectangle 29"/>
            <p:cNvSpPr/>
            <p:nvPr/>
          </p:nvSpPr>
          <p:spPr bwMode="auto">
            <a:xfrm>
              <a:off x="4373023" y="5202227"/>
              <a:ext cx="1298963" cy="840764"/>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r>
                <a:rPr lang="en-US" sz="1200" b="1" dirty="0">
                  <a:solidFill>
                    <a:schemeClr val="tx1"/>
                  </a:solidFill>
                </a:rPr>
                <a:t>Co-management Support Unit</a:t>
              </a:r>
            </a:p>
          </p:txBody>
        </p:sp>
        <p:sp>
          <p:nvSpPr>
            <p:cNvPr id="31" name="Rectangle 30"/>
            <p:cNvSpPr/>
            <p:nvPr/>
          </p:nvSpPr>
          <p:spPr bwMode="auto">
            <a:xfrm>
              <a:off x="5807035" y="5202227"/>
              <a:ext cx="1175411" cy="840764"/>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dirty="0">
                  <a:solidFill>
                    <a:schemeClr val="tx1"/>
                  </a:solidFill>
                </a:rPr>
                <a:t>Extension Section</a:t>
              </a:r>
            </a:p>
          </p:txBody>
        </p:sp>
        <p:sp>
          <p:nvSpPr>
            <p:cNvPr id="32" name="Rectangle 31"/>
            <p:cNvSpPr/>
            <p:nvPr/>
          </p:nvSpPr>
          <p:spPr>
            <a:xfrm>
              <a:off x="3285905" y="1172902"/>
              <a:ext cx="3271922" cy="644609"/>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b="1" dirty="0">
                  <a:solidFill>
                    <a:prstClr val="white"/>
                  </a:solidFill>
                </a:rPr>
                <a:t>Ministry of Agriculture, Forestry &amp; Fisheries</a:t>
              </a:r>
              <a:endParaRPr lang="en-US" sz="1400" b="1" i="1" dirty="0">
                <a:solidFill>
                  <a:prstClr val="white"/>
                </a:solidFill>
              </a:endParaRPr>
            </a:p>
          </p:txBody>
        </p:sp>
        <p:grpSp>
          <p:nvGrpSpPr>
            <p:cNvPr id="33" name="Group 32"/>
            <p:cNvGrpSpPr>
              <a:grpSpLocks/>
            </p:cNvGrpSpPr>
            <p:nvPr/>
          </p:nvGrpSpPr>
          <p:grpSpPr bwMode="auto">
            <a:xfrm>
              <a:off x="3349558" y="3230489"/>
              <a:ext cx="905786" cy="1776940"/>
              <a:chOff x="3747301" y="3728740"/>
              <a:chExt cx="934935" cy="2119684"/>
            </a:xfrm>
            <a:solidFill>
              <a:schemeClr val="tx2">
                <a:lumMod val="40000"/>
                <a:lumOff val="60000"/>
              </a:schemeClr>
            </a:solidFill>
          </p:grpSpPr>
          <p:sp>
            <p:nvSpPr>
              <p:cNvPr id="60" name="Rectangle 59"/>
              <p:cNvSpPr/>
              <p:nvPr/>
            </p:nvSpPr>
            <p:spPr>
              <a:xfrm>
                <a:off x="3747301" y="4039952"/>
                <a:ext cx="934935" cy="1808472"/>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i="1" dirty="0">
                    <a:solidFill>
                      <a:schemeClr val="tx1"/>
                    </a:solidFill>
                  </a:rPr>
                  <a:t>MCS Section</a:t>
                </a:r>
              </a:p>
            </p:txBody>
          </p:sp>
          <p:cxnSp>
            <p:nvCxnSpPr>
              <p:cNvPr id="61" name="Straight Connector 60"/>
              <p:cNvCxnSpPr/>
              <p:nvPr/>
            </p:nvCxnSpPr>
            <p:spPr>
              <a:xfrm>
                <a:off x="4209577" y="3728740"/>
                <a:ext cx="5192" cy="319080"/>
              </a:xfrm>
              <a:prstGeom prst="line">
                <a:avLst/>
              </a:prstGeom>
              <a:grpFill/>
              <a:ln w="571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4" name="Group 4"/>
            <p:cNvGrpSpPr>
              <a:grpSpLocks/>
            </p:cNvGrpSpPr>
            <p:nvPr/>
          </p:nvGrpSpPr>
          <p:grpSpPr bwMode="auto">
            <a:xfrm>
              <a:off x="1219825" y="3243337"/>
              <a:ext cx="944155" cy="1764092"/>
              <a:chOff x="2680929" y="3821221"/>
              <a:chExt cx="972800" cy="2132494"/>
            </a:xfrm>
            <a:solidFill>
              <a:srgbClr val="FFC000"/>
            </a:solidFill>
          </p:grpSpPr>
          <p:sp>
            <p:nvSpPr>
              <p:cNvPr id="58" name="Rectangle 57"/>
              <p:cNvSpPr/>
              <p:nvPr/>
            </p:nvSpPr>
            <p:spPr>
              <a:xfrm>
                <a:off x="2680929" y="4053385"/>
                <a:ext cx="972800" cy="1900330"/>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dirty="0">
                    <a:solidFill>
                      <a:schemeClr val="tx1"/>
                    </a:solidFill>
                  </a:rPr>
                  <a:t>Foreign Affairs</a:t>
                </a:r>
              </a:p>
              <a:p>
                <a:pPr algn="ctr">
                  <a:defRPr/>
                </a:pPr>
                <a:r>
                  <a:rPr lang="en-US" sz="1200" b="1" dirty="0">
                    <a:solidFill>
                      <a:schemeClr val="tx1"/>
                    </a:solidFill>
                  </a:rPr>
                  <a:t>Section</a:t>
                </a:r>
                <a:endParaRPr lang="en-US" sz="1200" b="1" i="1" dirty="0">
                  <a:solidFill>
                    <a:schemeClr val="tx1"/>
                  </a:solidFill>
                </a:endParaRPr>
              </a:p>
            </p:txBody>
          </p:sp>
          <p:cxnSp>
            <p:nvCxnSpPr>
              <p:cNvPr id="59" name="Straight Connector 58"/>
              <p:cNvCxnSpPr/>
              <p:nvPr/>
            </p:nvCxnSpPr>
            <p:spPr>
              <a:xfrm>
                <a:off x="3169724" y="3821221"/>
                <a:ext cx="0" cy="278827"/>
              </a:xfrm>
              <a:prstGeom prst="line">
                <a:avLst/>
              </a:prstGeom>
              <a:grpFill/>
              <a:ln w="571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5" name="Group 2"/>
            <p:cNvGrpSpPr>
              <a:grpSpLocks/>
            </p:cNvGrpSpPr>
            <p:nvPr/>
          </p:nvGrpSpPr>
          <p:grpSpPr bwMode="auto">
            <a:xfrm>
              <a:off x="353475" y="3178053"/>
              <a:ext cx="9399728" cy="1829378"/>
              <a:chOff x="-863615" y="3822946"/>
              <a:chExt cx="10636374" cy="2211931"/>
            </a:xfrm>
          </p:grpSpPr>
          <p:sp>
            <p:nvSpPr>
              <p:cNvPr id="55" name="Rectangle 54"/>
              <p:cNvSpPr/>
              <p:nvPr/>
            </p:nvSpPr>
            <p:spPr>
              <a:xfrm>
                <a:off x="1305944" y="4195037"/>
                <a:ext cx="1081841" cy="1839840"/>
              </a:xfrm>
              <a:prstGeom prst="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dirty="0">
                    <a:solidFill>
                      <a:schemeClr val="tx1"/>
                    </a:solidFill>
                  </a:rPr>
                  <a:t>Admin Section</a:t>
                </a:r>
                <a:endParaRPr lang="en-US" sz="1200" b="1" i="1" dirty="0">
                  <a:solidFill>
                    <a:schemeClr val="tx1"/>
                  </a:solidFill>
                </a:endParaRPr>
              </a:p>
            </p:txBody>
          </p:sp>
          <p:cxnSp>
            <p:nvCxnSpPr>
              <p:cNvPr id="56" name="Straight Connector 55"/>
              <p:cNvCxnSpPr/>
              <p:nvPr/>
            </p:nvCxnSpPr>
            <p:spPr>
              <a:xfrm flipH="1">
                <a:off x="-863615" y="3822946"/>
                <a:ext cx="10636374" cy="6032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746462" y="3848154"/>
                <a:ext cx="10560" cy="36155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6" name="Group 3"/>
            <p:cNvGrpSpPr>
              <a:grpSpLocks/>
            </p:cNvGrpSpPr>
            <p:nvPr/>
          </p:nvGrpSpPr>
          <p:grpSpPr bwMode="auto">
            <a:xfrm>
              <a:off x="7356746" y="3196099"/>
              <a:ext cx="976917" cy="1811330"/>
              <a:chOff x="1434480" y="3798504"/>
              <a:chExt cx="880812" cy="2038013"/>
            </a:xfrm>
          </p:grpSpPr>
          <p:cxnSp>
            <p:nvCxnSpPr>
              <p:cNvPr id="53" name="Straight Connector 52"/>
              <p:cNvCxnSpPr/>
              <p:nvPr/>
            </p:nvCxnSpPr>
            <p:spPr>
              <a:xfrm flipH="1">
                <a:off x="1896377" y="3798504"/>
                <a:ext cx="2483" cy="33289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1434480" y="4071374"/>
                <a:ext cx="880812" cy="1765143"/>
              </a:xfrm>
              <a:prstGeom prst="rect">
                <a:avLst/>
              </a:prstGeom>
              <a:solidFill>
                <a:srgbClr val="002F8E"/>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dirty="0">
                    <a:solidFill>
                      <a:prstClr val="white"/>
                    </a:solidFill>
                  </a:rPr>
                  <a:t>Post-harvest:</a:t>
                </a:r>
              </a:p>
              <a:p>
                <a:pPr algn="ctr">
                  <a:defRPr/>
                </a:pPr>
                <a:r>
                  <a:rPr lang="en-US" sz="1200" b="1" dirty="0">
                    <a:solidFill>
                      <a:prstClr val="white"/>
                    </a:solidFill>
                  </a:rPr>
                  <a:t>Food quality</a:t>
                </a:r>
              </a:p>
              <a:p>
                <a:pPr algn="ctr">
                  <a:defRPr/>
                </a:pPr>
                <a:r>
                  <a:rPr lang="en-US" sz="1200" b="1" dirty="0">
                    <a:solidFill>
                      <a:prstClr val="white"/>
                    </a:solidFill>
                  </a:rPr>
                  <a:t>Section</a:t>
                </a:r>
              </a:p>
            </p:txBody>
          </p:sp>
        </p:grpSp>
        <p:grpSp>
          <p:nvGrpSpPr>
            <p:cNvPr id="37" name="Group 15"/>
            <p:cNvGrpSpPr>
              <a:grpSpLocks/>
            </p:cNvGrpSpPr>
            <p:nvPr/>
          </p:nvGrpSpPr>
          <p:grpSpPr bwMode="auto">
            <a:xfrm>
              <a:off x="4373023" y="3222603"/>
              <a:ext cx="1273267" cy="1784826"/>
              <a:chOff x="5066120" y="3779200"/>
              <a:chExt cx="659168" cy="2113275"/>
            </a:xfrm>
            <a:solidFill>
              <a:schemeClr val="tx2">
                <a:lumMod val="40000"/>
                <a:lumOff val="60000"/>
              </a:schemeClr>
            </a:solidFill>
          </p:grpSpPr>
          <p:sp>
            <p:nvSpPr>
              <p:cNvPr id="51" name="Rectangle 50"/>
              <p:cNvSpPr/>
              <p:nvPr/>
            </p:nvSpPr>
            <p:spPr>
              <a:xfrm>
                <a:off x="5066120" y="4059662"/>
                <a:ext cx="659168" cy="1832813"/>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dirty="0">
                    <a:solidFill>
                      <a:schemeClr val="tx1"/>
                    </a:solidFill>
                  </a:rPr>
                  <a:t>Fisheries Management Section</a:t>
                </a:r>
              </a:p>
            </p:txBody>
          </p:sp>
          <p:cxnSp>
            <p:nvCxnSpPr>
              <p:cNvPr id="52" name="Straight Connector 51"/>
              <p:cNvCxnSpPr/>
              <p:nvPr/>
            </p:nvCxnSpPr>
            <p:spPr>
              <a:xfrm>
                <a:off x="5418319" y="3779200"/>
                <a:ext cx="161" cy="277289"/>
              </a:xfrm>
              <a:prstGeom prst="line">
                <a:avLst/>
              </a:prstGeom>
              <a:grpFill/>
              <a:ln w="571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8" name="Group 16"/>
            <p:cNvGrpSpPr>
              <a:grpSpLocks/>
            </p:cNvGrpSpPr>
            <p:nvPr/>
          </p:nvGrpSpPr>
          <p:grpSpPr bwMode="auto">
            <a:xfrm>
              <a:off x="191202" y="3214641"/>
              <a:ext cx="916569" cy="1792787"/>
              <a:chOff x="6300358" y="3740888"/>
              <a:chExt cx="944372" cy="2167470"/>
            </a:xfrm>
            <a:solidFill>
              <a:srgbClr val="FFC000"/>
            </a:solidFill>
          </p:grpSpPr>
          <p:cxnSp>
            <p:nvCxnSpPr>
              <p:cNvPr id="49" name="Straight Connector 48"/>
              <p:cNvCxnSpPr/>
              <p:nvPr/>
            </p:nvCxnSpPr>
            <p:spPr>
              <a:xfrm flipH="1">
                <a:off x="6777460" y="3740888"/>
                <a:ext cx="3721" cy="300733"/>
              </a:xfrm>
              <a:prstGeom prst="line">
                <a:avLst/>
              </a:prstGeom>
              <a:grpFill/>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6300358" y="4032098"/>
                <a:ext cx="944372" cy="1876260"/>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dirty="0">
                    <a:solidFill>
                      <a:schemeClr val="tx1"/>
                    </a:solidFill>
                  </a:rPr>
                  <a:t>Policy Section</a:t>
                </a:r>
                <a:endParaRPr lang="en-US" sz="1200" b="1" i="1" dirty="0">
                  <a:solidFill>
                    <a:schemeClr val="tx1"/>
                  </a:solidFill>
                </a:endParaRPr>
              </a:p>
            </p:txBody>
          </p:sp>
        </p:grpSp>
        <p:grpSp>
          <p:nvGrpSpPr>
            <p:cNvPr id="39" name="Group 8"/>
            <p:cNvGrpSpPr>
              <a:grpSpLocks/>
            </p:cNvGrpSpPr>
            <p:nvPr/>
          </p:nvGrpSpPr>
          <p:grpSpPr bwMode="auto">
            <a:xfrm>
              <a:off x="8644354" y="3178052"/>
              <a:ext cx="1053692" cy="1829375"/>
              <a:chOff x="7524802" y="3730752"/>
              <a:chExt cx="944372" cy="2212982"/>
            </a:xfrm>
            <a:solidFill>
              <a:schemeClr val="accent1">
                <a:lumMod val="20000"/>
                <a:lumOff val="80000"/>
              </a:schemeClr>
            </a:solidFill>
          </p:grpSpPr>
          <p:sp>
            <p:nvSpPr>
              <p:cNvPr id="47" name="Rectangle 46"/>
              <p:cNvSpPr/>
              <p:nvPr/>
            </p:nvSpPr>
            <p:spPr>
              <a:xfrm>
                <a:off x="7524802" y="4027295"/>
                <a:ext cx="944372" cy="1916439"/>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dirty="0">
                    <a:solidFill>
                      <a:schemeClr val="accent6">
                        <a:lumMod val="50000"/>
                      </a:schemeClr>
                    </a:solidFill>
                  </a:rPr>
                  <a:t>Research Institutes</a:t>
                </a:r>
                <a:endParaRPr lang="en-US" sz="1200" b="1" i="1" dirty="0">
                  <a:solidFill>
                    <a:schemeClr val="accent6">
                      <a:lumMod val="50000"/>
                    </a:schemeClr>
                  </a:solidFill>
                </a:endParaRPr>
              </a:p>
            </p:txBody>
          </p:sp>
          <p:cxnSp>
            <p:nvCxnSpPr>
              <p:cNvPr id="48" name="Straight Connector 47"/>
              <p:cNvCxnSpPr/>
              <p:nvPr/>
            </p:nvCxnSpPr>
            <p:spPr>
              <a:xfrm>
                <a:off x="7996988" y="3730752"/>
                <a:ext cx="0" cy="296544"/>
              </a:xfrm>
              <a:prstGeom prst="line">
                <a:avLst/>
              </a:prstGeom>
              <a:grpFill/>
              <a:ln w="571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0" name="Group 17"/>
            <p:cNvGrpSpPr>
              <a:grpSpLocks/>
            </p:cNvGrpSpPr>
            <p:nvPr/>
          </p:nvGrpSpPr>
          <p:grpSpPr bwMode="auto">
            <a:xfrm>
              <a:off x="3497592" y="1830245"/>
              <a:ext cx="2566731" cy="1321409"/>
              <a:chOff x="2334842" y="2012623"/>
              <a:chExt cx="2645603" cy="1597273"/>
            </a:xfrm>
          </p:grpSpPr>
          <p:cxnSp>
            <p:nvCxnSpPr>
              <p:cNvPr id="44" name="Straight Connector 43"/>
              <p:cNvCxnSpPr/>
              <p:nvPr/>
            </p:nvCxnSpPr>
            <p:spPr>
              <a:xfrm flipH="1">
                <a:off x="3679861" y="2012623"/>
                <a:ext cx="1" cy="58912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3688014" y="3331481"/>
                <a:ext cx="1" cy="27841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2334842" y="2600466"/>
                <a:ext cx="2645603" cy="737919"/>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b="1" dirty="0">
                    <a:solidFill>
                      <a:prstClr val="white"/>
                    </a:solidFill>
                  </a:rPr>
                  <a:t>Department of Fisheries</a:t>
                </a:r>
                <a:endParaRPr lang="en-US" sz="1400" b="1" i="1" dirty="0">
                  <a:solidFill>
                    <a:prstClr val="white"/>
                  </a:solidFill>
                </a:endParaRPr>
              </a:p>
            </p:txBody>
          </p:sp>
        </p:grpSp>
        <p:grpSp>
          <p:nvGrpSpPr>
            <p:cNvPr id="41" name="Group 16"/>
            <p:cNvGrpSpPr>
              <a:grpSpLocks/>
            </p:cNvGrpSpPr>
            <p:nvPr/>
          </p:nvGrpSpPr>
          <p:grpSpPr bwMode="auto">
            <a:xfrm>
              <a:off x="5824369" y="3202997"/>
              <a:ext cx="1221686" cy="1804432"/>
              <a:chOff x="6103616" y="3740888"/>
              <a:chExt cx="1258744" cy="2122869"/>
            </a:xfrm>
            <a:solidFill>
              <a:schemeClr val="accent6">
                <a:lumMod val="60000"/>
                <a:lumOff val="40000"/>
              </a:schemeClr>
            </a:solidFill>
          </p:grpSpPr>
          <p:cxnSp>
            <p:nvCxnSpPr>
              <p:cNvPr id="42" name="Straight Connector 41"/>
              <p:cNvCxnSpPr/>
              <p:nvPr/>
            </p:nvCxnSpPr>
            <p:spPr>
              <a:xfrm flipH="1">
                <a:off x="6777460" y="3740888"/>
                <a:ext cx="3721" cy="300733"/>
              </a:xfrm>
              <a:prstGeom prst="line">
                <a:avLst/>
              </a:prstGeom>
              <a:grpFill/>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6103616" y="4032097"/>
                <a:ext cx="1258744" cy="1831660"/>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dirty="0">
                    <a:solidFill>
                      <a:schemeClr val="tx1"/>
                    </a:solidFill>
                  </a:rPr>
                  <a:t>Aquaculture Section</a:t>
                </a:r>
                <a:endParaRPr lang="en-US" sz="1200" b="1" i="1" dirty="0">
                  <a:solidFill>
                    <a:schemeClr val="tx1"/>
                  </a:solidFill>
                </a:endParaRPr>
              </a:p>
            </p:txBody>
          </p:sp>
        </p:grpSp>
      </p:grpSp>
    </p:spTree>
    <p:extLst>
      <p:ext uri="{BB962C8B-B14F-4D97-AF65-F5344CB8AC3E}">
        <p14:creationId xmlns:p14="http://schemas.microsoft.com/office/powerpoint/2010/main" val="2500167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1488551"/>
            <a:ext cx="8181242" cy="753473"/>
          </a:xfrm>
        </p:spPr>
        <p:txBody>
          <a:bodyPr>
            <a:normAutofit fontScale="90000"/>
          </a:bodyPr>
          <a:lstStyle/>
          <a:p>
            <a:r>
              <a:rPr lang="en-AU" altLang="en-US" dirty="0"/>
              <a:t>What are the roles of a fisheries manager?</a:t>
            </a:r>
            <a:endParaRPr lang="en-GB" dirty="0"/>
          </a:p>
        </p:txBody>
      </p:sp>
      <p:sp>
        <p:nvSpPr>
          <p:cNvPr id="4" name="Content Placeholder 3"/>
          <p:cNvSpPr>
            <a:spLocks noGrp="1"/>
          </p:cNvSpPr>
          <p:nvPr>
            <p:ph idx="1"/>
          </p:nvPr>
        </p:nvSpPr>
        <p:spPr>
          <a:xfrm>
            <a:off x="628650" y="2331719"/>
            <a:ext cx="8181242" cy="3845243"/>
          </a:xfrm>
        </p:spPr>
        <p:txBody>
          <a:bodyPr>
            <a:normAutofit fontScale="92500"/>
          </a:bodyPr>
          <a:lstStyle/>
          <a:p>
            <a:pPr marL="0" indent="0">
              <a:buNone/>
              <a:defRPr/>
            </a:pPr>
            <a:r>
              <a:rPr lang="en-AU" sz="3000" dirty="0"/>
              <a:t>Person (or persons) who coordinates all the activities of fisheries management for a given fishery:</a:t>
            </a:r>
          </a:p>
          <a:p>
            <a:pPr marL="0" indent="0">
              <a:buNone/>
              <a:defRPr/>
            </a:pPr>
            <a:endParaRPr lang="en-AU" dirty="0"/>
          </a:p>
          <a:p>
            <a:pPr>
              <a:defRPr/>
            </a:pPr>
            <a:r>
              <a:rPr lang="en-AU" altLang="en-US" dirty="0">
                <a:ea typeface="Myriad Pro" pitchFamily="34" charset="0"/>
                <a:cs typeface="Myriad Pro" pitchFamily="34" charset="0"/>
              </a:rPr>
              <a:t>informed decision making</a:t>
            </a:r>
          </a:p>
          <a:p>
            <a:pPr>
              <a:defRPr/>
            </a:pPr>
            <a:r>
              <a:rPr lang="en-AU" altLang="en-US" dirty="0">
                <a:ea typeface="Myriad Pro" pitchFamily="34" charset="0"/>
                <a:cs typeface="Myriad Pro" pitchFamily="34" charset="0"/>
              </a:rPr>
              <a:t>formulation and implementation of rules and regulations</a:t>
            </a:r>
          </a:p>
          <a:p>
            <a:pPr>
              <a:defRPr/>
            </a:pPr>
            <a:r>
              <a:rPr lang="en-AU" altLang="en-US" dirty="0">
                <a:ea typeface="Myriad Pro" pitchFamily="34" charset="0"/>
                <a:cs typeface="Myriad Pro" pitchFamily="34" charset="0"/>
              </a:rPr>
              <a:t>compliance and enforcement </a:t>
            </a:r>
          </a:p>
          <a:p>
            <a:pPr>
              <a:defRPr/>
            </a:pPr>
            <a:r>
              <a:rPr lang="en-AU" altLang="en-US" dirty="0">
                <a:ea typeface="Myriad Pro" pitchFamily="34" charset="0"/>
                <a:cs typeface="Myriad Pro" pitchFamily="34" charset="0"/>
              </a:rPr>
              <a:t>allocation of resources</a:t>
            </a:r>
          </a:p>
          <a:p>
            <a:pPr>
              <a:defRPr/>
            </a:pPr>
            <a:r>
              <a:rPr lang="en-AU" altLang="en-US" dirty="0">
                <a:ea typeface="Myriad Pro" pitchFamily="34" charset="0"/>
                <a:cs typeface="Myriad Pro" pitchFamily="34" charset="0"/>
              </a:rPr>
              <a:t>negotiation</a:t>
            </a:r>
          </a:p>
        </p:txBody>
      </p:sp>
      <p:sp>
        <p:nvSpPr>
          <p:cNvPr id="2" name="Slide Number Placeholder 1"/>
          <p:cNvSpPr>
            <a:spLocks noGrp="1"/>
          </p:cNvSpPr>
          <p:nvPr>
            <p:ph type="sldNum" sz="quarter" idx="12"/>
          </p:nvPr>
        </p:nvSpPr>
        <p:spPr/>
        <p:txBody>
          <a:bodyPr/>
          <a:lstStyle/>
          <a:p>
            <a:fld id="{2244EDDE-A91D-4F4F-8AC8-19298CCDCDF4}" type="slidenum">
              <a:rPr lang="en-GB" smtClean="0"/>
              <a:pPr/>
              <a:t>6</a:t>
            </a:fld>
            <a:endParaRPr lang="en-GB" dirty="0"/>
          </a:p>
        </p:txBody>
      </p:sp>
    </p:spTree>
    <p:extLst>
      <p:ext uri="{BB962C8B-B14F-4D97-AF65-F5344CB8AC3E}">
        <p14:creationId xmlns:p14="http://schemas.microsoft.com/office/powerpoint/2010/main" val="2398742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txBox="1">
            <a:spLocks/>
          </p:cNvSpPr>
          <p:nvPr/>
        </p:nvSpPr>
        <p:spPr bwMode="auto">
          <a:xfrm>
            <a:off x="-3170582" y="-232425"/>
            <a:ext cx="8706678" cy="963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4800" b="1" dirty="0">
              <a:solidFill>
                <a:srgbClr val="0000BA"/>
              </a:solidFill>
              <a:latin typeface="Myriad Pro" pitchFamily="34" charset="0"/>
            </a:endParaRPr>
          </a:p>
        </p:txBody>
      </p:sp>
      <p:sp>
        <p:nvSpPr>
          <p:cNvPr id="3" name="Title 2"/>
          <p:cNvSpPr>
            <a:spLocks noGrp="1"/>
          </p:cNvSpPr>
          <p:nvPr>
            <p:ph type="title"/>
          </p:nvPr>
        </p:nvSpPr>
        <p:spPr/>
        <p:txBody>
          <a:bodyPr/>
          <a:lstStyle/>
          <a:p>
            <a:r>
              <a:rPr lang="en-US" altLang="en-US" dirty="0">
                <a:solidFill>
                  <a:srgbClr val="2E75B6"/>
                </a:solidFill>
              </a:rPr>
              <a:t>Typical, existing fisheries management</a:t>
            </a:r>
          </a:p>
        </p:txBody>
      </p:sp>
      <p:sp>
        <p:nvSpPr>
          <p:cNvPr id="4" name="Content Placeholder 3"/>
          <p:cNvSpPr>
            <a:spLocks noGrp="1"/>
          </p:cNvSpPr>
          <p:nvPr>
            <p:ph idx="1"/>
          </p:nvPr>
        </p:nvSpPr>
        <p:spPr>
          <a:xfrm>
            <a:off x="628650" y="2331719"/>
            <a:ext cx="8229600" cy="3845243"/>
          </a:xfrm>
        </p:spPr>
        <p:txBody>
          <a:bodyPr>
            <a:normAutofit/>
          </a:bodyPr>
          <a:lstStyle/>
          <a:p>
            <a:pPr marL="0" indent="0">
              <a:buNone/>
            </a:pPr>
            <a:r>
              <a:rPr lang="en-US" altLang="en-US" i="1" dirty="0">
                <a:solidFill>
                  <a:srgbClr val="FF0000"/>
                </a:solidFill>
              </a:rPr>
              <a:t>Possible characteristics:</a:t>
            </a:r>
          </a:p>
          <a:p>
            <a:r>
              <a:rPr lang="en-US" dirty="0"/>
              <a:t>Mainly focused on target species &amp; stock assessment</a:t>
            </a:r>
          </a:p>
          <a:p>
            <a:r>
              <a:rPr lang="en-US" dirty="0"/>
              <a:t>Single sector specific (fisheries)</a:t>
            </a:r>
          </a:p>
          <a:p>
            <a:r>
              <a:rPr lang="en-US" dirty="0"/>
              <a:t>Mainly control of fishing (e.g. gear restrictions, seasonal closures, conservation zones)</a:t>
            </a:r>
          </a:p>
          <a:p>
            <a:r>
              <a:rPr lang="en-US" dirty="0"/>
              <a:t>Based on biological objective e.g. maximizing production</a:t>
            </a:r>
          </a:p>
        </p:txBody>
      </p:sp>
      <p:sp>
        <p:nvSpPr>
          <p:cNvPr id="2" name="Slide Number Placeholder 1"/>
          <p:cNvSpPr>
            <a:spLocks noGrp="1"/>
          </p:cNvSpPr>
          <p:nvPr>
            <p:ph type="sldNum" sz="quarter" idx="12"/>
          </p:nvPr>
        </p:nvSpPr>
        <p:spPr/>
        <p:txBody>
          <a:bodyPr/>
          <a:lstStyle/>
          <a:p>
            <a:fld id="{2244EDDE-A91D-4F4F-8AC8-19298CCDCDF4}" type="slidenum">
              <a:rPr lang="en-GB" smtClean="0"/>
              <a:pPr/>
              <a:t>7</a:t>
            </a:fld>
            <a:endParaRPr lang="en-GB" dirty="0"/>
          </a:p>
        </p:txBody>
      </p:sp>
    </p:spTree>
    <p:extLst>
      <p:ext uri="{BB962C8B-B14F-4D97-AF65-F5344CB8AC3E}">
        <p14:creationId xmlns:p14="http://schemas.microsoft.com/office/powerpoint/2010/main" val="645045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62269"/>
            <a:ext cx="9144000" cy="5154405"/>
          </a:xfrm>
          <a:prstGeom prst="rect">
            <a:avLst/>
          </a:prstGeom>
          <a:solidFill>
            <a:srgbClr val="FFE23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p:txBody>
          <a:bodyPr/>
          <a:lstStyle/>
          <a:p>
            <a:r>
              <a:rPr lang="en-US" altLang="en-US" dirty="0"/>
              <a:t>Group activity</a:t>
            </a:r>
            <a:endParaRPr lang="en-GB"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altLang="en-US" dirty="0"/>
              <a:t>Discuss what you know about existing fisheries 	management in your country</a:t>
            </a:r>
          </a:p>
          <a:p>
            <a:pPr marL="514350" indent="-514350">
              <a:buFont typeface="+mj-lt"/>
              <a:buAutoNum type="arabicPeriod"/>
            </a:pPr>
            <a:endParaRPr lang="en-US" altLang="en-US" dirty="0"/>
          </a:p>
          <a:p>
            <a:pPr marL="514350" indent="-514350">
              <a:buFont typeface="+mj-lt"/>
              <a:buAutoNum type="arabicPeriod"/>
            </a:pPr>
            <a:r>
              <a:rPr lang="en-US" altLang="en-US" dirty="0"/>
              <a:t>Sort the threats and issues identified earlier into:</a:t>
            </a:r>
          </a:p>
          <a:p>
            <a:pPr marL="971550" lvl="1" indent="-514350">
              <a:buFont typeface="+mj-lt"/>
              <a:buAutoNum type="romanLcPeriod"/>
            </a:pPr>
            <a:r>
              <a:rPr lang="en-US" altLang="en-US" dirty="0"/>
              <a:t>Those that can be addressed by existing fisheries management (e.g. with a tick); and</a:t>
            </a:r>
          </a:p>
          <a:p>
            <a:pPr marL="971550" lvl="1" indent="-514350">
              <a:buFont typeface="+mj-lt"/>
              <a:buAutoNum type="romanLcPeriod"/>
            </a:pPr>
            <a:r>
              <a:rPr lang="en-US" altLang="en-US" dirty="0"/>
              <a:t>others. </a:t>
            </a:r>
          </a:p>
          <a:p>
            <a:pPr marL="971550" lvl="1" indent="-514350">
              <a:buFont typeface="+mj-lt"/>
              <a:buAutoNum type="romanLcPeriod"/>
            </a:pPr>
            <a:endParaRPr lang="en-US" altLang="en-US" dirty="0"/>
          </a:p>
        </p:txBody>
      </p:sp>
      <p:sp>
        <p:nvSpPr>
          <p:cNvPr id="4" name="Slide Number Placeholder 3"/>
          <p:cNvSpPr>
            <a:spLocks noGrp="1"/>
          </p:cNvSpPr>
          <p:nvPr>
            <p:ph type="sldNum" sz="quarter" idx="12"/>
          </p:nvPr>
        </p:nvSpPr>
        <p:spPr/>
        <p:txBody>
          <a:bodyPr/>
          <a:lstStyle/>
          <a:p>
            <a:fld id="{2244EDDE-A91D-4F4F-8AC8-19298CCDCDF4}" type="slidenum">
              <a:rPr lang="en-GB" smtClean="0"/>
              <a:pPr/>
              <a:t>8</a:t>
            </a:fld>
            <a:endParaRPr lang="en-GB" dirty="0"/>
          </a:p>
        </p:txBody>
      </p:sp>
    </p:spTree>
    <p:extLst>
      <p:ext uri="{BB962C8B-B14F-4D97-AF65-F5344CB8AC3E}">
        <p14:creationId xmlns:p14="http://schemas.microsoft.com/office/powerpoint/2010/main" val="486540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9FB744-6D96-42AD-8134-B53D5656793E}" type="slidenum">
              <a:rPr lang="en-GB" smtClean="0"/>
              <a:t>9</a:t>
            </a:fld>
            <a:endParaRPr lang="en-GB" dirty="0"/>
          </a:p>
        </p:txBody>
      </p:sp>
      <p:sp>
        <p:nvSpPr>
          <p:cNvPr id="5" name="Title 1"/>
          <p:cNvSpPr txBox="1">
            <a:spLocks noGrp="1"/>
          </p:cNvSpPr>
          <p:nvPr>
            <p:ph type="title"/>
          </p:nvPr>
        </p:nvSpPr>
        <p:spPr bwMode="auto">
          <a:xfrm>
            <a:off x="317500" y="1959219"/>
            <a:ext cx="8572500" cy="546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000" b="1" dirty="0">
                <a:solidFill>
                  <a:srgbClr val="2E75B6"/>
                </a:solidFill>
                <a:latin typeface="+mn-lt"/>
              </a:rPr>
              <a:t>Conclusions: existing fisheries management has some gaps</a:t>
            </a:r>
          </a:p>
        </p:txBody>
      </p:sp>
      <p:sp>
        <p:nvSpPr>
          <p:cNvPr id="6" name="Title 1"/>
          <p:cNvSpPr txBox="1">
            <a:spLocks noGrp="1"/>
          </p:cNvSpPr>
          <p:nvPr>
            <p:ph idx="1"/>
          </p:nvPr>
        </p:nvSpPr>
        <p:spPr bwMode="auto">
          <a:xfrm>
            <a:off x="596900" y="3059723"/>
            <a:ext cx="7886700" cy="3376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200"/>
              </a:spcAft>
              <a:buClr>
                <a:srgbClr val="FF6600"/>
              </a:buClr>
              <a:buSzPct val="100000"/>
              <a:buFont typeface="Arial" panose="020B0604020202020204" pitchFamily="34" charset="0"/>
              <a:buChar char="•"/>
            </a:pPr>
            <a:r>
              <a:rPr lang="en-US" altLang="en-US" sz="2800" dirty="0">
                <a:latin typeface="+mn-lt"/>
              </a:rPr>
              <a:t>Fishery resources are seriously degraded in the region with many issues</a:t>
            </a:r>
          </a:p>
          <a:p>
            <a:pPr eaLnBrk="1" hangingPunct="1">
              <a:spcAft>
                <a:spcPts val="1200"/>
              </a:spcAft>
              <a:buClr>
                <a:srgbClr val="FF6600"/>
              </a:buClr>
              <a:buSzPct val="100000"/>
              <a:buFont typeface="Arial" panose="020B0604020202020204" pitchFamily="34" charset="0"/>
              <a:buChar char="•"/>
            </a:pPr>
            <a:r>
              <a:rPr lang="en-US" altLang="en-US" sz="2800" dirty="0">
                <a:latin typeface="+mn-lt"/>
              </a:rPr>
              <a:t>Existing fisheries management does not cover all threats and issues and can often fail</a:t>
            </a:r>
          </a:p>
          <a:p>
            <a:pPr eaLnBrk="1" hangingPunct="1">
              <a:spcAft>
                <a:spcPts val="1200"/>
              </a:spcAft>
              <a:buClr>
                <a:srgbClr val="FF6600"/>
              </a:buClr>
              <a:buSzPct val="100000"/>
              <a:buFont typeface="Arial" panose="020B0604020202020204" pitchFamily="34" charset="0"/>
              <a:buChar char="•"/>
            </a:pPr>
            <a:r>
              <a:rPr lang="en-US" altLang="en-US" sz="2800" dirty="0">
                <a:latin typeface="+mn-lt"/>
              </a:rPr>
              <a:t>A broader and more inclusive approach is needed that builds on existing management</a:t>
            </a:r>
          </a:p>
        </p:txBody>
      </p:sp>
    </p:spTree>
    <p:extLst>
      <p:ext uri="{BB962C8B-B14F-4D97-AF65-F5344CB8AC3E}">
        <p14:creationId xmlns:p14="http://schemas.microsoft.com/office/powerpoint/2010/main" val="33889472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898</TotalTime>
  <Words>2275</Words>
  <Application>Microsoft Office PowerPoint</Application>
  <PresentationFormat>On-screen Show (4:3)</PresentationFormat>
  <Paragraphs>287</Paragraphs>
  <Slides>22</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ＭＳ Ｐゴシック</vt:lpstr>
      <vt:lpstr>ＭＳ Ｐゴシック</vt:lpstr>
      <vt:lpstr>Arial</vt:lpstr>
      <vt:lpstr>Calibri</vt:lpstr>
      <vt:lpstr>Cambria</vt:lpstr>
      <vt:lpstr>Mangal</vt:lpstr>
      <vt:lpstr>Miriam</vt:lpstr>
      <vt:lpstr>Myriad Pro</vt:lpstr>
      <vt:lpstr>Wingdings</vt:lpstr>
      <vt:lpstr>Office Theme</vt:lpstr>
      <vt:lpstr>Session 2 Inland fisheries management and the ecosystem approach</vt:lpstr>
      <vt:lpstr>Session objectives</vt:lpstr>
      <vt:lpstr>What is Fisheries Management?</vt:lpstr>
      <vt:lpstr>Components of fisheries management</vt:lpstr>
      <vt:lpstr>  Fisheries Agency structure</vt:lpstr>
      <vt:lpstr>What are the roles of a fisheries manager?</vt:lpstr>
      <vt:lpstr>Typical, existing fisheries management</vt:lpstr>
      <vt:lpstr>Group activity</vt:lpstr>
      <vt:lpstr>Conclusions: existing fisheries management has some gaps</vt:lpstr>
      <vt:lpstr>PowerPoint Presentation</vt:lpstr>
      <vt:lpstr>What is an ecosystem?</vt:lpstr>
      <vt:lpstr>PowerPoint Presentation</vt:lpstr>
      <vt:lpstr>PowerPoint Presentation</vt:lpstr>
      <vt:lpstr> Ecosystem services &amp; benefits </vt:lpstr>
      <vt:lpstr> Ecosystem approach (EA) </vt:lpstr>
      <vt:lpstr>PowerPoint Presentation</vt:lpstr>
      <vt:lpstr> The 3 components of sustainable development </vt:lpstr>
      <vt:lpstr> Sustainable development </vt:lpstr>
      <vt:lpstr>Activity</vt:lpstr>
      <vt:lpstr> What are the benefits of an Ecosystem Approach?  </vt:lpstr>
      <vt:lpstr>What are the benefits of an Ecosystem Approach? (cont.)</vt:lpstr>
      <vt:lpstr>Key messages:</vt:lpstr>
    </vt:vector>
  </TitlesOfParts>
  <Company>FAO of the UN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FungeSmith, Simon (FIAF)</dc:creator>
  <cp:lastModifiedBy>Administrator 1</cp:lastModifiedBy>
  <cp:revision>110</cp:revision>
  <dcterms:created xsi:type="dcterms:W3CDTF">2018-07-03T11:34:35Z</dcterms:created>
  <dcterms:modified xsi:type="dcterms:W3CDTF">2020-01-05T17:16:08Z</dcterms:modified>
</cp:coreProperties>
</file>